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diagrams/layout1.xml" ContentType="application/vnd.openxmlformats-officedocument.drawingml.diagram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69" r:id="rId2"/>
    <p:sldId id="334" r:id="rId3"/>
    <p:sldId id="328" r:id="rId4"/>
    <p:sldId id="325" r:id="rId5"/>
    <p:sldId id="327" r:id="rId6"/>
    <p:sldId id="326" r:id="rId7"/>
    <p:sldId id="323" r:id="rId8"/>
    <p:sldId id="332" r:id="rId9"/>
    <p:sldId id="331" r:id="rId10"/>
    <p:sldId id="316" r:id="rId11"/>
    <p:sldId id="333" r:id="rId1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tan_han_yao" initials="HYao" lastIdx="5" clrIdx="0"/>
  <p:cmAuthor id="1" name="cindy_chua" initials="c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FFFFFF"/>
    <a:srgbClr val="33CC33"/>
    <a:srgbClr val="99FF33"/>
    <a:srgbClr val="0066FF"/>
    <a:srgbClr val="008000"/>
    <a:srgbClr val="009900"/>
    <a:srgbClr val="FF0066"/>
    <a:srgbClr val="CC00F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63" autoAdjust="0"/>
    <p:restoredTop sz="89329" autoAdjust="0"/>
  </p:normalViewPr>
  <p:slideViewPr>
    <p:cSldViewPr>
      <p:cViewPr>
        <p:scale>
          <a:sx n="75" d="100"/>
          <a:sy n="75" d="100"/>
        </p:scale>
        <p:origin x="-1032" y="-2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1788" y="-84"/>
      </p:cViewPr>
      <p:guideLst>
        <p:guide orient="horz" pos="2880"/>
        <p:guide pos="2160"/>
      </p:guideLst>
    </p:cSldViewPr>
  </p:notesViewPr>
  <p:gridSpacing cx="39327138" cy="3932713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9095F5C-47B0-4370-9FE5-9A327E507DD7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9734A57-6CD3-4E52-B7F5-7A3814448AC3}">
      <dgm:prSet phldrT="[Text]" custT="1"/>
      <dgm:spPr/>
      <dgm:t>
        <a:bodyPr/>
        <a:lstStyle/>
        <a:p>
          <a:r>
            <a:rPr lang="en-US" sz="2400" dirty="0" smtClean="0">
              <a:solidFill>
                <a:schemeClr val="tx1"/>
              </a:solidFill>
            </a:rPr>
            <a:t>Step 1: Making observations	</a:t>
          </a:r>
          <a:endParaRPr lang="en-US" sz="2400" dirty="0">
            <a:solidFill>
              <a:schemeClr val="tx1"/>
            </a:solidFill>
          </a:endParaRPr>
        </a:p>
      </dgm:t>
    </dgm:pt>
    <dgm:pt modelId="{874485A7-7B87-44AF-B951-FED0C0201C8D}" type="parTrans" cxnId="{CC633A76-8DF1-4FCE-8C02-28AE8189D862}">
      <dgm:prSet/>
      <dgm:spPr/>
      <dgm:t>
        <a:bodyPr/>
        <a:lstStyle/>
        <a:p>
          <a:endParaRPr lang="en-US"/>
        </a:p>
      </dgm:t>
    </dgm:pt>
    <dgm:pt modelId="{FCB14C57-9CE3-41D2-AE29-F23D353BC3B3}" type="sibTrans" cxnId="{CC633A76-8DF1-4FCE-8C02-28AE8189D862}">
      <dgm:prSet/>
      <dgm:spPr/>
      <dgm:t>
        <a:bodyPr/>
        <a:lstStyle/>
        <a:p>
          <a:endParaRPr lang="en-US"/>
        </a:p>
      </dgm:t>
    </dgm:pt>
    <dgm:pt modelId="{57E3F17D-67F5-462D-922D-61DDBBFC7092}">
      <dgm:prSet phldrT="[Text]" custT="1"/>
      <dgm:spPr/>
      <dgm:t>
        <a:bodyPr/>
        <a:lstStyle/>
        <a:p>
          <a:r>
            <a:rPr lang="en-US" sz="2400" dirty="0" smtClean="0">
              <a:solidFill>
                <a:schemeClr val="tx1"/>
              </a:solidFill>
            </a:rPr>
            <a:t>Step 2: Drawing conclusions from 	observations</a:t>
          </a:r>
          <a:endParaRPr lang="en-US" sz="2400" dirty="0">
            <a:solidFill>
              <a:schemeClr val="tx1"/>
            </a:solidFill>
          </a:endParaRPr>
        </a:p>
      </dgm:t>
    </dgm:pt>
    <dgm:pt modelId="{8E0F0ADB-D249-4302-A980-0624C6303DF5}" type="parTrans" cxnId="{999C7858-6048-4173-8D0B-94A267D70F37}">
      <dgm:prSet/>
      <dgm:spPr/>
      <dgm:t>
        <a:bodyPr/>
        <a:lstStyle/>
        <a:p>
          <a:endParaRPr lang="en-US"/>
        </a:p>
      </dgm:t>
    </dgm:pt>
    <dgm:pt modelId="{98BA32FD-C249-4BE6-B7B7-837B11447D09}" type="sibTrans" cxnId="{999C7858-6048-4173-8D0B-94A267D70F37}">
      <dgm:prSet/>
      <dgm:spPr/>
      <dgm:t>
        <a:bodyPr/>
        <a:lstStyle/>
        <a:p>
          <a:endParaRPr lang="en-US"/>
        </a:p>
      </dgm:t>
    </dgm:pt>
    <dgm:pt modelId="{E6C9A22E-96F3-4F55-A9FB-746CACCD60BB}">
      <dgm:prSet custT="1"/>
      <dgm:spPr/>
      <dgm:t>
        <a:bodyPr/>
        <a:lstStyle/>
        <a:p>
          <a:r>
            <a:rPr lang="en-US" sz="2400" dirty="0" smtClean="0">
              <a:solidFill>
                <a:schemeClr val="tx1"/>
              </a:solidFill>
            </a:rPr>
            <a:t>Step 3: Making predictions</a:t>
          </a:r>
          <a:endParaRPr lang="en-US" sz="2400" dirty="0">
            <a:solidFill>
              <a:schemeClr val="tx1"/>
            </a:solidFill>
          </a:endParaRPr>
        </a:p>
      </dgm:t>
    </dgm:pt>
    <dgm:pt modelId="{965BD4FE-E8B7-4082-B969-5B3825B8587C}" type="parTrans" cxnId="{561D6184-0568-4700-AFDC-11F6F465C7AA}">
      <dgm:prSet/>
      <dgm:spPr/>
      <dgm:t>
        <a:bodyPr/>
        <a:lstStyle/>
        <a:p>
          <a:endParaRPr lang="en-US"/>
        </a:p>
      </dgm:t>
    </dgm:pt>
    <dgm:pt modelId="{F9E871A4-4557-4613-B08D-25805E4B0206}" type="sibTrans" cxnId="{561D6184-0568-4700-AFDC-11F6F465C7AA}">
      <dgm:prSet/>
      <dgm:spPr/>
      <dgm:t>
        <a:bodyPr/>
        <a:lstStyle/>
        <a:p>
          <a:endParaRPr lang="en-US"/>
        </a:p>
      </dgm:t>
    </dgm:pt>
    <dgm:pt modelId="{5262FDFA-D2C3-41EF-8BCF-E207A7AF26CB}" type="pres">
      <dgm:prSet presAssocID="{F9095F5C-47B0-4370-9FE5-9A327E507DD7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D5457A73-9D28-4F97-823B-9C7A8475D0A5}" type="pres">
      <dgm:prSet presAssocID="{69734A57-6CD3-4E52-B7F5-7A3814448AC3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ACE0649-A576-4E51-B5C1-2D850C80635A}" type="pres">
      <dgm:prSet presAssocID="{FCB14C57-9CE3-41D2-AE29-F23D353BC3B3}" presName="spacer" presStyleCnt="0"/>
      <dgm:spPr/>
    </dgm:pt>
    <dgm:pt modelId="{DE0D97E3-4E7C-4CAA-BE00-27A0D22947DA}" type="pres">
      <dgm:prSet presAssocID="{57E3F17D-67F5-462D-922D-61DDBBFC7092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63AF080-324C-446C-B4C5-9F128F59164F}" type="pres">
      <dgm:prSet presAssocID="{98BA32FD-C249-4BE6-B7B7-837B11447D09}" presName="spacer" presStyleCnt="0"/>
      <dgm:spPr/>
    </dgm:pt>
    <dgm:pt modelId="{2980B900-A3AC-49F9-848C-CF406BDF111B}" type="pres">
      <dgm:prSet presAssocID="{E6C9A22E-96F3-4F55-A9FB-746CACCD60BB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C384E53B-E4B5-45FA-B994-F853B219D16C}" type="presOf" srcId="{69734A57-6CD3-4E52-B7F5-7A3814448AC3}" destId="{D5457A73-9D28-4F97-823B-9C7A8475D0A5}" srcOrd="0" destOrd="0" presId="urn:microsoft.com/office/officeart/2005/8/layout/vList2"/>
    <dgm:cxn modelId="{999C7858-6048-4173-8D0B-94A267D70F37}" srcId="{F9095F5C-47B0-4370-9FE5-9A327E507DD7}" destId="{57E3F17D-67F5-462D-922D-61DDBBFC7092}" srcOrd="1" destOrd="0" parTransId="{8E0F0ADB-D249-4302-A980-0624C6303DF5}" sibTransId="{98BA32FD-C249-4BE6-B7B7-837B11447D09}"/>
    <dgm:cxn modelId="{8AAFDDA1-FD52-4E1C-A63D-E59C50442774}" type="presOf" srcId="{F9095F5C-47B0-4370-9FE5-9A327E507DD7}" destId="{5262FDFA-D2C3-41EF-8BCF-E207A7AF26CB}" srcOrd="0" destOrd="0" presId="urn:microsoft.com/office/officeart/2005/8/layout/vList2"/>
    <dgm:cxn modelId="{F924CE76-401B-4D7A-9975-9369FBE4C905}" type="presOf" srcId="{E6C9A22E-96F3-4F55-A9FB-746CACCD60BB}" destId="{2980B900-A3AC-49F9-848C-CF406BDF111B}" srcOrd="0" destOrd="0" presId="urn:microsoft.com/office/officeart/2005/8/layout/vList2"/>
    <dgm:cxn modelId="{561D6184-0568-4700-AFDC-11F6F465C7AA}" srcId="{F9095F5C-47B0-4370-9FE5-9A327E507DD7}" destId="{E6C9A22E-96F3-4F55-A9FB-746CACCD60BB}" srcOrd="2" destOrd="0" parTransId="{965BD4FE-E8B7-4082-B969-5B3825B8587C}" sibTransId="{F9E871A4-4557-4613-B08D-25805E4B0206}"/>
    <dgm:cxn modelId="{CC633A76-8DF1-4FCE-8C02-28AE8189D862}" srcId="{F9095F5C-47B0-4370-9FE5-9A327E507DD7}" destId="{69734A57-6CD3-4E52-B7F5-7A3814448AC3}" srcOrd="0" destOrd="0" parTransId="{874485A7-7B87-44AF-B951-FED0C0201C8D}" sibTransId="{FCB14C57-9CE3-41D2-AE29-F23D353BC3B3}"/>
    <dgm:cxn modelId="{E0C45744-C7EF-4A9D-87BB-95F938B5DD7D}" type="presOf" srcId="{57E3F17D-67F5-462D-922D-61DDBBFC7092}" destId="{DE0D97E3-4E7C-4CAA-BE00-27A0D22947DA}" srcOrd="0" destOrd="0" presId="urn:microsoft.com/office/officeart/2005/8/layout/vList2"/>
    <dgm:cxn modelId="{5A46D968-DEE0-40F0-B021-25F79B7F26FE}" type="presParOf" srcId="{5262FDFA-D2C3-41EF-8BCF-E207A7AF26CB}" destId="{D5457A73-9D28-4F97-823B-9C7A8475D0A5}" srcOrd="0" destOrd="0" presId="urn:microsoft.com/office/officeart/2005/8/layout/vList2"/>
    <dgm:cxn modelId="{40608402-4A17-457C-84F4-2D5A0E2B89CB}" type="presParOf" srcId="{5262FDFA-D2C3-41EF-8BCF-E207A7AF26CB}" destId="{FACE0649-A576-4E51-B5C1-2D850C80635A}" srcOrd="1" destOrd="0" presId="urn:microsoft.com/office/officeart/2005/8/layout/vList2"/>
    <dgm:cxn modelId="{D3F1F4AB-AED6-4018-8254-9094D6026FF5}" type="presParOf" srcId="{5262FDFA-D2C3-41EF-8BCF-E207A7AF26CB}" destId="{DE0D97E3-4E7C-4CAA-BE00-27A0D22947DA}" srcOrd="2" destOrd="0" presId="urn:microsoft.com/office/officeart/2005/8/layout/vList2"/>
    <dgm:cxn modelId="{4071F07F-6852-4C8B-810C-B024E4696D1E}" type="presParOf" srcId="{5262FDFA-D2C3-41EF-8BCF-E207A7AF26CB}" destId="{663AF080-324C-446C-B4C5-9F128F59164F}" srcOrd="3" destOrd="0" presId="urn:microsoft.com/office/officeart/2005/8/layout/vList2"/>
    <dgm:cxn modelId="{45901092-6B92-41F0-BC11-261338BAC006}" type="presParOf" srcId="{5262FDFA-D2C3-41EF-8BCF-E207A7AF26CB}" destId="{2980B900-A3AC-49F9-848C-CF406BDF111B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5457A73-9D28-4F97-823B-9C7A8475D0A5}">
      <dsp:nvSpPr>
        <dsp:cNvPr id="0" name=""/>
        <dsp:cNvSpPr/>
      </dsp:nvSpPr>
      <dsp:spPr>
        <a:xfrm>
          <a:off x="0" y="250581"/>
          <a:ext cx="5638800" cy="1216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>
              <a:solidFill>
                <a:schemeClr val="tx1"/>
              </a:solidFill>
            </a:rPr>
            <a:t>Step 1: Making observations	</a:t>
          </a:r>
          <a:endParaRPr lang="en-US" sz="2400" kern="1200" dirty="0">
            <a:solidFill>
              <a:schemeClr val="tx1"/>
            </a:solidFill>
          </a:endParaRPr>
        </a:p>
      </dsp:txBody>
      <dsp:txXfrm>
        <a:off x="0" y="250581"/>
        <a:ext cx="5638800" cy="1216800"/>
      </dsp:txXfrm>
    </dsp:sp>
    <dsp:sp modelId="{DE0D97E3-4E7C-4CAA-BE00-27A0D22947DA}">
      <dsp:nvSpPr>
        <dsp:cNvPr id="0" name=""/>
        <dsp:cNvSpPr/>
      </dsp:nvSpPr>
      <dsp:spPr>
        <a:xfrm>
          <a:off x="0" y="1654581"/>
          <a:ext cx="5638800" cy="1216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>
              <a:solidFill>
                <a:schemeClr val="tx1"/>
              </a:solidFill>
            </a:rPr>
            <a:t>Step 2: Drawing conclusions from 	observations</a:t>
          </a:r>
          <a:endParaRPr lang="en-US" sz="2400" kern="1200" dirty="0">
            <a:solidFill>
              <a:schemeClr val="tx1"/>
            </a:solidFill>
          </a:endParaRPr>
        </a:p>
      </dsp:txBody>
      <dsp:txXfrm>
        <a:off x="0" y="1654581"/>
        <a:ext cx="5638800" cy="1216800"/>
      </dsp:txXfrm>
    </dsp:sp>
    <dsp:sp modelId="{2980B900-A3AC-49F9-848C-CF406BDF111B}">
      <dsp:nvSpPr>
        <dsp:cNvPr id="0" name=""/>
        <dsp:cNvSpPr/>
      </dsp:nvSpPr>
      <dsp:spPr>
        <a:xfrm>
          <a:off x="0" y="3058581"/>
          <a:ext cx="5638800" cy="1216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>
              <a:solidFill>
                <a:schemeClr val="tx1"/>
              </a:solidFill>
            </a:rPr>
            <a:t>Step 3: Making predictions</a:t>
          </a:r>
          <a:endParaRPr lang="en-US" sz="2400" kern="1200" dirty="0">
            <a:solidFill>
              <a:schemeClr val="tx1"/>
            </a:solidFill>
          </a:endParaRPr>
        </a:p>
      </dsp:txBody>
      <dsp:txXfrm>
        <a:off x="0" y="3058581"/>
        <a:ext cx="5638800" cy="12168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SG"/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SG"/>
          </a:p>
        </p:txBody>
      </p:sp>
      <p:sp>
        <p:nvSpPr>
          <p:cNvPr id="4506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SG"/>
          </a:p>
        </p:txBody>
      </p:sp>
      <p:sp>
        <p:nvSpPr>
          <p:cNvPr id="4506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8FF09C7C-A61D-4B85-B0C7-AAC5AB136B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SG"/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SG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SG" noProof="0" smtClean="0"/>
              <a:t>Click to edit Master text styles</a:t>
            </a:r>
          </a:p>
          <a:p>
            <a:pPr lvl="1"/>
            <a:r>
              <a:rPr lang="en-SG" noProof="0" smtClean="0"/>
              <a:t>Second level</a:t>
            </a:r>
          </a:p>
          <a:p>
            <a:pPr lvl="2"/>
            <a:r>
              <a:rPr lang="en-SG" noProof="0" smtClean="0"/>
              <a:t>Third level</a:t>
            </a:r>
          </a:p>
          <a:p>
            <a:pPr lvl="3"/>
            <a:r>
              <a:rPr lang="en-SG" noProof="0" smtClean="0"/>
              <a:t>Fourth level</a:t>
            </a:r>
          </a:p>
          <a:p>
            <a:pPr lvl="4"/>
            <a:r>
              <a:rPr lang="en-SG" noProof="0" smtClean="0"/>
              <a:t>Fifth level</a:t>
            </a:r>
          </a:p>
        </p:txBody>
      </p:sp>
      <p:sp>
        <p:nvSpPr>
          <p:cNvPr id="409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SG"/>
          </a:p>
        </p:txBody>
      </p:sp>
      <p:sp>
        <p:nvSpPr>
          <p:cNvPr id="409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7A15EBB1-2C91-4004-AF15-364543481B61}" type="slidenum">
              <a:rPr lang="en-SG"/>
              <a:pPr>
                <a:defRPr/>
              </a:pPr>
              <a:t>‹#›</a:t>
            </a:fld>
            <a:endParaRPr lang="en-SG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09223C2-D2B1-45CC-8207-1DDEDFDE77A7}" type="slidenum">
              <a:rPr lang="en-SG" smtClean="0"/>
              <a:pPr/>
              <a:t>1</a:t>
            </a:fld>
            <a:endParaRPr lang="en-SG" smtClean="0"/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SG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DD27E74-34CE-4157-9875-EB3C7D140904}" type="slidenum">
              <a:rPr lang="en-SG" smtClean="0"/>
              <a:pPr/>
              <a:t>10</a:t>
            </a:fld>
            <a:endParaRPr lang="en-SG" smtClean="0"/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SG" dirty="0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D7DF1DE-F84C-4D50-9023-5807F612231C}" type="slidenum">
              <a:rPr lang="en-SG" smtClean="0"/>
              <a:pPr/>
              <a:t>11</a:t>
            </a:fld>
            <a:endParaRPr lang="en-SG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4669EF2-3305-44FB-A28D-ABA7885D5E95}" type="slidenum">
              <a:rPr lang="en-SG" smtClean="0"/>
              <a:pPr/>
              <a:t>2</a:t>
            </a:fld>
            <a:endParaRPr lang="en-SG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DB0ABBAD-6000-4B69-9FF1-FB2C9AF6EEC2}" type="slidenum">
              <a:rPr lang="en-SG" sz="1200"/>
              <a:pPr algn="r"/>
              <a:t>3</a:t>
            </a:fld>
            <a:endParaRPr lang="en-SG" sz="1200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SG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6DE67A47-6F98-4252-863C-87F524510670}" type="slidenum">
              <a:rPr lang="en-SG" sz="1200"/>
              <a:pPr algn="r"/>
              <a:t>4</a:t>
            </a:fld>
            <a:endParaRPr lang="en-SG" sz="1200"/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SG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DA30EDE-232D-40D4-8DCE-B2F3002D6DD6}" type="slidenum">
              <a:rPr lang="en-SG" smtClean="0"/>
              <a:pPr/>
              <a:t>5</a:t>
            </a:fld>
            <a:endParaRPr lang="en-SG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EDAB7AA0-E724-46A6-8650-C6AD4605BCAF}" type="slidenum">
              <a:rPr lang="en-SG" sz="1200"/>
              <a:pPr algn="r"/>
              <a:t>6</a:t>
            </a:fld>
            <a:endParaRPr lang="en-SG" sz="1200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SG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0C40D67-3D44-4FBD-9658-451068FD21AC}" type="slidenum">
              <a:rPr lang="en-SG" smtClean="0"/>
              <a:pPr/>
              <a:t>7</a:t>
            </a:fld>
            <a:endParaRPr lang="en-SG" smtClean="0"/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SG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36CE0DD9-2176-4B71-B3E4-15FEF40E2F80}" type="slidenum">
              <a:rPr lang="en-SG" sz="1200"/>
              <a:pPr algn="r"/>
              <a:t>8</a:t>
            </a:fld>
            <a:endParaRPr lang="en-SG" sz="1200"/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SG" b="0" dirty="0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A15EBB1-2C91-4004-AF15-364543481B61}" type="slidenum">
              <a:rPr lang="en-SG" smtClean="0"/>
              <a:pPr>
                <a:defRPr/>
              </a:pPr>
              <a:t>9</a:t>
            </a:fld>
            <a:endParaRPr lang="en-SG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038600" y="6516688"/>
            <a:ext cx="941388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8" descr="RP Logo 351x107x25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343150" y="393700"/>
            <a:ext cx="4459288" cy="1358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9" descr="line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17488" y="2057400"/>
            <a:ext cx="8709025" cy="11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10" descr="line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28600" y="4256088"/>
            <a:ext cx="8709025" cy="11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301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8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SG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r>
              <a:rPr lang="en-US"/>
              <a:t>Copyright © 2004-2005 by Republic Polytechnic, Singapore</a:t>
            </a:r>
          </a:p>
        </p:txBody>
      </p:sp>
      <p:sp>
        <p:nvSpPr>
          <p:cNvPr id="10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D6A9BA-8499-4DEC-9DD4-81ADD91C2C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SG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D37062-A99F-4CFE-AA8D-9B55D3CA8A4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SG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294739-6802-4255-A39A-9149390C1E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SG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EDB71D-2B84-4D84-9C89-C8358A3E61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SG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78BC69-226A-4331-8518-A42F95A7DDC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SG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5714F1-10F1-49CE-AC35-70D50F260BD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SG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EC7448-7D2F-42F2-ACD9-967F255FFD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SG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A5E5FA-C269-4E4A-A0CB-345188E8711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SG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FB2EB2-D8E5-490E-A6B2-AE16638059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SG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940445-0F5C-4E64-8CD2-0AB878DB41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SG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508F36-026D-435D-8FA4-A94AA9EA6D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SG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759A1F8A-CFCE-4208-AB75-AE9BCB8AD7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2054" name="Picture 7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4038600" y="6516688"/>
            <a:ext cx="941388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182563" y="1295400"/>
            <a:ext cx="8775700" cy="55563"/>
          </a:xfrm>
          <a:prstGeom prst="rect">
            <a:avLst/>
          </a:prstGeom>
          <a:solidFill>
            <a:srgbClr val="008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SG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3" r:id="rId1"/>
    <p:sldLayoutId id="2147483853" r:id="rId2"/>
    <p:sldLayoutId id="2147483854" r:id="rId3"/>
    <p:sldLayoutId id="2147483855" r:id="rId4"/>
    <p:sldLayoutId id="2147483856" r:id="rId5"/>
    <p:sldLayoutId id="2147483857" r:id="rId6"/>
    <p:sldLayoutId id="2147483858" r:id="rId7"/>
    <p:sldLayoutId id="2147483859" r:id="rId8"/>
    <p:sldLayoutId id="2147483860" r:id="rId9"/>
    <p:sldLayoutId id="2147483861" r:id="rId10"/>
    <p:sldLayoutId id="2147483862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7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13" Type="http://schemas.openxmlformats.org/officeDocument/2006/relationships/image" Target="../media/image14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12" Type="http://schemas.openxmlformats.org/officeDocument/2006/relationships/image" Target="../media/image1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11" Type="http://schemas.openxmlformats.org/officeDocument/2006/relationships/image" Target="../media/image12.png"/><Relationship Id="rId5" Type="http://schemas.openxmlformats.org/officeDocument/2006/relationships/image" Target="../media/image6.png"/><Relationship Id="rId10" Type="http://schemas.openxmlformats.org/officeDocument/2006/relationships/image" Target="../media/image11.png"/><Relationship Id="rId4" Type="http://schemas.openxmlformats.org/officeDocument/2006/relationships/image" Target="../media/image5.png"/><Relationship Id="rId9" Type="http://schemas.openxmlformats.org/officeDocument/2006/relationships/image" Target="../media/image10.png"/><Relationship Id="rId14" Type="http://schemas.openxmlformats.org/officeDocument/2006/relationships/image" Target="../media/image15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13" Type="http://schemas.openxmlformats.org/officeDocument/2006/relationships/image" Target="../media/image14.png"/><Relationship Id="rId3" Type="http://schemas.openxmlformats.org/officeDocument/2006/relationships/image" Target="../media/image16.png"/><Relationship Id="rId7" Type="http://schemas.openxmlformats.org/officeDocument/2006/relationships/image" Target="../media/image8.png"/><Relationship Id="rId12" Type="http://schemas.openxmlformats.org/officeDocument/2006/relationships/image" Target="../media/image1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11" Type="http://schemas.openxmlformats.org/officeDocument/2006/relationships/image" Target="../media/image12.png"/><Relationship Id="rId5" Type="http://schemas.openxmlformats.org/officeDocument/2006/relationships/image" Target="../media/image6.png"/><Relationship Id="rId15" Type="http://schemas.openxmlformats.org/officeDocument/2006/relationships/image" Target="../media/image17.png"/><Relationship Id="rId10" Type="http://schemas.openxmlformats.org/officeDocument/2006/relationships/image" Target="../media/image11.png"/><Relationship Id="rId4" Type="http://schemas.openxmlformats.org/officeDocument/2006/relationships/image" Target="../media/image5.png"/><Relationship Id="rId9" Type="http://schemas.openxmlformats.org/officeDocument/2006/relationships/image" Target="../media/image10.png"/><Relationship Id="rId14" Type="http://schemas.openxmlformats.org/officeDocument/2006/relationships/image" Target="../media/image1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2.png"/><Relationship Id="rId4" Type="http://schemas.openxmlformats.org/officeDocument/2006/relationships/image" Target="../media/image1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5.png"/><Relationship Id="rId4" Type="http://schemas.openxmlformats.org/officeDocument/2006/relationships/image" Target="../media/image2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Text Box 6"/>
          <p:cNvSpPr txBox="1">
            <a:spLocks noChangeArrowheads="1"/>
          </p:cNvSpPr>
          <p:nvPr/>
        </p:nvSpPr>
        <p:spPr bwMode="auto">
          <a:xfrm>
            <a:off x="3886200" y="6248400"/>
            <a:ext cx="1371600" cy="24447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defRPr/>
            </a:pPr>
            <a:r>
              <a:rPr lang="en-US" sz="10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Copyright © </a:t>
            </a:r>
            <a:r>
              <a:rPr lang="en-US" sz="10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2010</a:t>
            </a:r>
            <a:endParaRPr lang="en-US" sz="10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4099" name="Rectangle 7"/>
          <p:cNvSpPr>
            <a:spLocks noChangeArrowheads="1"/>
          </p:cNvSpPr>
          <p:nvPr/>
        </p:nvSpPr>
        <p:spPr bwMode="auto">
          <a:xfrm>
            <a:off x="654050" y="2928938"/>
            <a:ext cx="7772400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lnSpc>
                <a:spcPct val="120000"/>
              </a:lnSpc>
            </a:pPr>
            <a:r>
              <a:rPr lang="en-GB" sz="3600" b="1">
                <a:solidFill>
                  <a:srgbClr val="008000"/>
                </a:solidFill>
              </a:rPr>
              <a:t>A101 Science</a:t>
            </a:r>
            <a:r>
              <a:rPr lang="en-GB" sz="3600">
                <a:solidFill>
                  <a:srgbClr val="008000"/>
                </a:solidFill>
              </a:rPr>
              <a:t/>
            </a:r>
            <a:br>
              <a:rPr lang="en-GB" sz="3600">
                <a:solidFill>
                  <a:srgbClr val="008000"/>
                </a:solidFill>
              </a:rPr>
            </a:br>
            <a:endParaRPr lang="en-GB" sz="3600">
              <a:solidFill>
                <a:srgbClr val="008000"/>
              </a:solidFill>
            </a:endParaRPr>
          </a:p>
          <a:p>
            <a:pPr algn="ctr">
              <a:lnSpc>
                <a:spcPct val="120000"/>
              </a:lnSpc>
            </a:pPr>
            <a:r>
              <a:rPr lang="en-GB" sz="3200">
                <a:solidFill>
                  <a:srgbClr val="008000"/>
                </a:solidFill>
              </a:rPr>
              <a:t>Problem 02: Strange Actions</a:t>
            </a:r>
          </a:p>
          <a:p>
            <a:pPr algn="ctr">
              <a:lnSpc>
                <a:spcPct val="120000"/>
              </a:lnSpc>
            </a:pPr>
            <a:endParaRPr lang="en-GB" sz="3200">
              <a:solidFill>
                <a:srgbClr val="008000"/>
              </a:solidFill>
            </a:endParaRPr>
          </a:p>
          <a:p>
            <a:pPr algn="ctr">
              <a:lnSpc>
                <a:spcPct val="120000"/>
              </a:lnSpc>
            </a:pPr>
            <a:r>
              <a:rPr lang="en-US" sz="2800">
                <a:solidFill>
                  <a:srgbClr val="008000"/>
                </a:solidFill>
              </a:rPr>
              <a:t>6</a:t>
            </a:r>
            <a:r>
              <a:rPr lang="en-US" sz="2800" baseline="30000">
                <a:solidFill>
                  <a:srgbClr val="008000"/>
                </a:solidFill>
              </a:rPr>
              <a:t>th</a:t>
            </a:r>
            <a:r>
              <a:rPr lang="en-US" sz="2800">
                <a:solidFill>
                  <a:srgbClr val="008000"/>
                </a:solidFill>
              </a:rPr>
              <a:t> Presentation</a:t>
            </a:r>
            <a:endParaRPr lang="en-GB" sz="2800">
              <a:solidFill>
                <a:srgbClr val="008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Learning points</a:t>
            </a:r>
          </a:p>
        </p:txBody>
      </p:sp>
      <p:sp>
        <p:nvSpPr>
          <p:cNvPr id="12291" name="TextBox 2"/>
          <p:cNvSpPr txBox="1">
            <a:spLocks noChangeArrowheads="1"/>
          </p:cNvSpPr>
          <p:nvPr/>
        </p:nvSpPr>
        <p:spPr bwMode="auto">
          <a:xfrm>
            <a:off x="228600" y="1249363"/>
            <a:ext cx="8680450" cy="1570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/>
              <a:t>	</a:t>
            </a:r>
          </a:p>
          <a:p>
            <a:r>
              <a:rPr lang="en-US" sz="2400"/>
              <a:t>To explain the phenomena observed in the programs, we took the following steps:</a:t>
            </a:r>
          </a:p>
          <a:p>
            <a:endParaRPr lang="en-US" sz="2400"/>
          </a:p>
        </p:txBody>
      </p:sp>
      <p:grpSp>
        <p:nvGrpSpPr>
          <p:cNvPr id="2" name="Group 29"/>
          <p:cNvGrpSpPr/>
          <p:nvPr/>
        </p:nvGrpSpPr>
        <p:grpSpPr>
          <a:xfrm>
            <a:off x="1752540" y="2552700"/>
            <a:ext cx="3429060" cy="647700"/>
            <a:chOff x="81943" y="-175036"/>
            <a:chExt cx="1542856" cy="998929"/>
          </a:xfrm>
          <a:solidFill>
            <a:schemeClr val="accent2">
              <a:lumMod val="60000"/>
              <a:lumOff val="40000"/>
            </a:schemeClr>
          </a:solidFill>
        </p:grpSpPr>
        <p:sp>
          <p:nvSpPr>
            <p:cNvPr id="31" name="Rounded Rectangle 30"/>
            <p:cNvSpPr/>
            <p:nvPr/>
          </p:nvSpPr>
          <p:spPr>
            <a:xfrm>
              <a:off x="81943" y="-175036"/>
              <a:ext cx="1542856" cy="998929"/>
            </a:xfrm>
            <a:prstGeom prst="round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6">
                <a:hueOff val="0"/>
                <a:satOff val="0"/>
                <a:lumOff val="0"/>
                <a:alphaOff val="0"/>
              </a:schemeClr>
            </a:fillRef>
            <a:effectRef idx="0">
              <a:schemeClr val="accent6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2" name="Rounded Rectangle 4"/>
            <p:cNvSpPr/>
            <p:nvPr/>
          </p:nvSpPr>
          <p:spPr>
            <a:xfrm>
              <a:off x="131513" y="60006"/>
              <a:ext cx="1457116" cy="528845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64770" tIns="32385" rIns="64770" bIns="32385" spcCol="1270" anchor="ctr"/>
            <a:lstStyle/>
            <a:p>
              <a:pPr algn="ctr" defTabSz="7556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1700" dirty="0"/>
                <a:t>Consider one program at a time</a:t>
              </a:r>
            </a:p>
          </p:txBody>
        </p:sp>
      </p:grpSp>
      <p:sp>
        <p:nvSpPr>
          <p:cNvPr id="34" name="Rounded Rectangle 33"/>
          <p:cNvSpPr/>
          <p:nvPr/>
        </p:nvSpPr>
        <p:spPr>
          <a:xfrm>
            <a:off x="1714500" y="5768975"/>
            <a:ext cx="3581400" cy="669925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6">
              <a:hueOff val="0"/>
              <a:satOff val="0"/>
              <a:lumOff val="0"/>
              <a:alphaOff val="0"/>
            </a:schemeClr>
          </a:fillRef>
          <a:effectRef idx="0">
            <a:schemeClr val="accent6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r>
              <a:rPr lang="en-US" sz="1700" dirty="0"/>
              <a:t>Draw conclusions for </a:t>
            </a:r>
            <a:br>
              <a:rPr lang="en-US" sz="1700" dirty="0"/>
            </a:br>
            <a:r>
              <a:rPr lang="en-US" sz="1700" dirty="0"/>
              <a:t>all 3 programs </a:t>
            </a:r>
          </a:p>
        </p:txBody>
      </p:sp>
      <p:sp>
        <p:nvSpPr>
          <p:cNvPr id="36" name="Curved Down Arrow 35"/>
          <p:cNvSpPr/>
          <p:nvPr/>
        </p:nvSpPr>
        <p:spPr>
          <a:xfrm rot="16200000">
            <a:off x="999331" y="4182269"/>
            <a:ext cx="1925638" cy="571500"/>
          </a:xfrm>
          <a:prstGeom prst="curved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38" name="TextBox 37"/>
          <p:cNvSpPr txBox="1">
            <a:spLocks noChangeArrowheads="1"/>
          </p:cNvSpPr>
          <p:nvPr/>
        </p:nvSpPr>
        <p:spPr bwMode="auto">
          <a:xfrm>
            <a:off x="419100" y="4038600"/>
            <a:ext cx="12954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Repeat for Program 2 and Program 3</a:t>
            </a:r>
          </a:p>
        </p:txBody>
      </p:sp>
      <p:grpSp>
        <p:nvGrpSpPr>
          <p:cNvPr id="3" name="Group 38"/>
          <p:cNvGrpSpPr>
            <a:grpSpLocks/>
          </p:cNvGrpSpPr>
          <p:nvPr/>
        </p:nvGrpSpPr>
        <p:grpSpPr bwMode="auto">
          <a:xfrm>
            <a:off x="4479925" y="3284538"/>
            <a:ext cx="3902075" cy="658812"/>
            <a:chOff x="2194560" y="83512"/>
            <a:chExt cx="3901440" cy="658117"/>
          </a:xfrm>
        </p:grpSpPr>
        <p:sp>
          <p:nvSpPr>
            <p:cNvPr id="40" name="Round Same Side Corner Rectangle 39"/>
            <p:cNvSpPr/>
            <p:nvPr/>
          </p:nvSpPr>
          <p:spPr>
            <a:xfrm rot="5400000">
              <a:off x="3816222" y="-1538150"/>
              <a:ext cx="658117" cy="3901440"/>
            </a:xfrm>
            <a:prstGeom prst="round2SameRect">
              <a:avLst/>
            </a:prstGeom>
          </p:spPr>
          <p:style>
            <a:lnRef idx="2">
              <a:schemeClr val="accent6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6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6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41" name="Round Same Side Corner Rectangle 4"/>
            <p:cNvSpPr/>
            <p:nvPr/>
          </p:nvSpPr>
          <p:spPr>
            <a:xfrm>
              <a:off x="2194560" y="115229"/>
              <a:ext cx="3869695" cy="59468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lIns="57150" tIns="28575" rIns="57150" bIns="28575" spcCol="1270" anchor="ctr"/>
            <a:lstStyle/>
            <a:p>
              <a:pPr marL="114300" lvl="1" indent="-114300" defTabSz="666750">
                <a:lnSpc>
                  <a:spcPct val="90000"/>
                </a:lnSpc>
                <a:spcAft>
                  <a:spcPct val="15000"/>
                </a:spcAft>
                <a:buFontTx/>
                <a:buChar char="••"/>
                <a:defRPr/>
              </a:pPr>
              <a:r>
                <a:rPr lang="en-US" sz="1500" dirty="0"/>
                <a:t>E.g. Arrow in yellow box appears when GB is selected in Program 1.</a:t>
              </a:r>
            </a:p>
          </p:txBody>
        </p:sp>
      </p:grpSp>
      <p:grpSp>
        <p:nvGrpSpPr>
          <p:cNvPr id="4" name="Group 41"/>
          <p:cNvGrpSpPr/>
          <p:nvPr/>
        </p:nvGrpSpPr>
        <p:grpSpPr>
          <a:xfrm>
            <a:off x="2286000" y="3202893"/>
            <a:ext cx="2194560" cy="822647"/>
            <a:chOff x="0" y="1246"/>
            <a:chExt cx="2194560" cy="822647"/>
          </a:xfrm>
          <a:solidFill>
            <a:schemeClr val="accent2">
              <a:lumMod val="60000"/>
              <a:lumOff val="40000"/>
            </a:schemeClr>
          </a:solidFill>
        </p:grpSpPr>
        <p:sp>
          <p:nvSpPr>
            <p:cNvPr id="43" name="Rounded Rectangle 42"/>
            <p:cNvSpPr/>
            <p:nvPr/>
          </p:nvSpPr>
          <p:spPr>
            <a:xfrm>
              <a:off x="0" y="1246"/>
              <a:ext cx="2194560" cy="822647"/>
            </a:xfrm>
            <a:prstGeom prst="round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6">
                <a:hueOff val="0"/>
                <a:satOff val="0"/>
                <a:lumOff val="0"/>
                <a:alphaOff val="0"/>
              </a:schemeClr>
            </a:fillRef>
            <a:effectRef idx="0">
              <a:schemeClr val="accent6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44" name="Rounded Rectangle 6"/>
            <p:cNvSpPr/>
            <p:nvPr/>
          </p:nvSpPr>
          <p:spPr>
            <a:xfrm>
              <a:off x="40158" y="41404"/>
              <a:ext cx="2114244" cy="742331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68580" tIns="34290" rIns="68580" bIns="34290" spcCol="1270" anchor="ctr"/>
            <a:lstStyle/>
            <a:p>
              <a:pPr algn="ctr" defTabSz="8001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1700" dirty="0"/>
                <a:t>Make observations</a:t>
              </a:r>
            </a:p>
          </p:txBody>
        </p:sp>
      </p:grpSp>
      <p:grpSp>
        <p:nvGrpSpPr>
          <p:cNvPr id="5" name="Group 44"/>
          <p:cNvGrpSpPr>
            <a:grpSpLocks/>
          </p:cNvGrpSpPr>
          <p:nvPr/>
        </p:nvGrpSpPr>
        <p:grpSpPr bwMode="auto">
          <a:xfrm>
            <a:off x="4479925" y="4149725"/>
            <a:ext cx="3902075" cy="657225"/>
            <a:chOff x="2194560" y="947291"/>
            <a:chExt cx="3901440" cy="658117"/>
          </a:xfrm>
        </p:grpSpPr>
        <p:sp>
          <p:nvSpPr>
            <p:cNvPr id="46" name="Round Same Side Corner Rectangle 45"/>
            <p:cNvSpPr/>
            <p:nvPr/>
          </p:nvSpPr>
          <p:spPr>
            <a:xfrm rot="5400000">
              <a:off x="3816222" y="-674370"/>
              <a:ext cx="658117" cy="3901440"/>
            </a:xfrm>
            <a:prstGeom prst="round2SameRect">
              <a:avLst/>
            </a:prstGeom>
          </p:spPr>
          <p:style>
            <a:lnRef idx="2">
              <a:schemeClr val="accent6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6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6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47" name="Round Same Side Corner Rectangle 8"/>
            <p:cNvSpPr/>
            <p:nvPr/>
          </p:nvSpPr>
          <p:spPr>
            <a:xfrm>
              <a:off x="2194560" y="979084"/>
              <a:ext cx="3869695" cy="59453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lIns="57150" tIns="28575" rIns="57150" bIns="28575" spcCol="1270" anchor="ctr"/>
            <a:lstStyle/>
            <a:p>
              <a:pPr marL="114300" lvl="1" indent="-114300" defTabSz="666750">
                <a:lnSpc>
                  <a:spcPct val="90000"/>
                </a:lnSpc>
                <a:spcAft>
                  <a:spcPct val="15000"/>
                </a:spcAft>
                <a:buFontTx/>
                <a:buChar char="••"/>
                <a:defRPr/>
              </a:pPr>
              <a:r>
                <a:rPr lang="en-US" sz="1500" dirty="0"/>
                <a:t>E.g. GB has a special property which influences the </a:t>
              </a:r>
              <a:r>
                <a:rPr lang="en-US" sz="1500" dirty="0" err="1"/>
                <a:t>behaviour</a:t>
              </a:r>
              <a:r>
                <a:rPr lang="en-US" sz="1500" dirty="0"/>
                <a:t> of the yellow box.</a:t>
              </a:r>
            </a:p>
          </p:txBody>
        </p:sp>
      </p:grpSp>
      <p:grpSp>
        <p:nvGrpSpPr>
          <p:cNvPr id="6" name="Group 47"/>
          <p:cNvGrpSpPr/>
          <p:nvPr/>
        </p:nvGrpSpPr>
        <p:grpSpPr>
          <a:xfrm>
            <a:off x="2286000" y="4066673"/>
            <a:ext cx="2194560" cy="822647"/>
            <a:chOff x="0" y="865026"/>
            <a:chExt cx="2194560" cy="822647"/>
          </a:xfrm>
          <a:solidFill>
            <a:schemeClr val="accent2">
              <a:lumMod val="60000"/>
              <a:lumOff val="40000"/>
            </a:schemeClr>
          </a:solidFill>
        </p:grpSpPr>
        <p:sp>
          <p:nvSpPr>
            <p:cNvPr id="49" name="Rounded Rectangle 48"/>
            <p:cNvSpPr/>
            <p:nvPr/>
          </p:nvSpPr>
          <p:spPr>
            <a:xfrm>
              <a:off x="0" y="865026"/>
              <a:ext cx="2194560" cy="822647"/>
            </a:xfrm>
            <a:prstGeom prst="round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6">
                <a:hueOff val="0"/>
                <a:satOff val="0"/>
                <a:lumOff val="0"/>
                <a:alphaOff val="0"/>
              </a:schemeClr>
            </a:fillRef>
            <a:effectRef idx="0">
              <a:schemeClr val="accent6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50" name="Rounded Rectangle 10"/>
            <p:cNvSpPr/>
            <p:nvPr/>
          </p:nvSpPr>
          <p:spPr>
            <a:xfrm>
              <a:off x="40158" y="905184"/>
              <a:ext cx="2114244" cy="742331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68580" tIns="34290" rIns="68580" bIns="34290" spcCol="1270" anchor="ctr"/>
            <a:lstStyle/>
            <a:p>
              <a:pPr algn="ctr" defTabSz="8001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1700" dirty="0" smtClean="0"/>
                <a:t>Draw conclusions from observations</a:t>
              </a:r>
              <a:endParaRPr lang="en-US" sz="1700" dirty="0"/>
            </a:p>
          </p:txBody>
        </p:sp>
      </p:grpSp>
      <p:grpSp>
        <p:nvGrpSpPr>
          <p:cNvPr id="7" name="Group 50"/>
          <p:cNvGrpSpPr>
            <a:grpSpLocks/>
          </p:cNvGrpSpPr>
          <p:nvPr/>
        </p:nvGrpSpPr>
        <p:grpSpPr bwMode="auto">
          <a:xfrm>
            <a:off x="4479925" y="5013325"/>
            <a:ext cx="3902075" cy="657225"/>
            <a:chOff x="2194560" y="1811070"/>
            <a:chExt cx="3901440" cy="658117"/>
          </a:xfrm>
        </p:grpSpPr>
        <p:sp>
          <p:nvSpPr>
            <p:cNvPr id="52" name="Round Same Side Corner Rectangle 51"/>
            <p:cNvSpPr/>
            <p:nvPr/>
          </p:nvSpPr>
          <p:spPr>
            <a:xfrm rot="5400000">
              <a:off x="3816222" y="189409"/>
              <a:ext cx="658117" cy="3901440"/>
            </a:xfrm>
            <a:prstGeom prst="round2SameRect">
              <a:avLst/>
            </a:prstGeom>
          </p:spPr>
          <p:style>
            <a:lnRef idx="2">
              <a:schemeClr val="accent6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6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6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53" name="Round Same Side Corner Rectangle 12"/>
            <p:cNvSpPr/>
            <p:nvPr/>
          </p:nvSpPr>
          <p:spPr>
            <a:xfrm>
              <a:off x="2194560" y="1842863"/>
              <a:ext cx="3869695" cy="59453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lIns="57150" tIns="28575" rIns="57150" bIns="28575" spcCol="1270" anchor="ctr"/>
            <a:lstStyle/>
            <a:p>
              <a:pPr marL="114300" lvl="1" indent="-114300" defTabSz="666750">
                <a:lnSpc>
                  <a:spcPct val="90000"/>
                </a:lnSpc>
                <a:spcAft>
                  <a:spcPct val="15000"/>
                </a:spcAft>
                <a:buFontTx/>
                <a:buChar char="••"/>
                <a:defRPr/>
              </a:pPr>
              <a:r>
                <a:rPr lang="en-US" sz="1500" dirty="0"/>
                <a:t>E.g. Arrow </a:t>
              </a:r>
              <a:r>
                <a:rPr lang="en-US" sz="1500" dirty="0" smtClean="0"/>
                <a:t>will point </a:t>
              </a:r>
              <a:r>
                <a:rPr lang="en-US" sz="1500" dirty="0"/>
                <a:t>in </a:t>
              </a:r>
              <a:r>
                <a:rPr lang="en-US" sz="1500" dirty="0" smtClean="0"/>
                <a:t>the opposite </a:t>
              </a:r>
              <a:r>
                <a:rPr lang="en-US" sz="1500" dirty="0"/>
                <a:t>direction when BG is selected.</a:t>
              </a:r>
            </a:p>
          </p:txBody>
        </p:sp>
      </p:grpSp>
      <p:grpSp>
        <p:nvGrpSpPr>
          <p:cNvPr id="8" name="Group 53"/>
          <p:cNvGrpSpPr/>
          <p:nvPr/>
        </p:nvGrpSpPr>
        <p:grpSpPr>
          <a:xfrm>
            <a:off x="2286000" y="4930453"/>
            <a:ext cx="2194560" cy="822647"/>
            <a:chOff x="0" y="1728806"/>
            <a:chExt cx="2194560" cy="822647"/>
          </a:xfrm>
          <a:solidFill>
            <a:schemeClr val="accent2">
              <a:lumMod val="60000"/>
              <a:lumOff val="40000"/>
            </a:schemeClr>
          </a:solidFill>
        </p:grpSpPr>
        <p:sp>
          <p:nvSpPr>
            <p:cNvPr id="55" name="Rounded Rectangle 54"/>
            <p:cNvSpPr/>
            <p:nvPr/>
          </p:nvSpPr>
          <p:spPr>
            <a:xfrm>
              <a:off x="0" y="1728806"/>
              <a:ext cx="2194560" cy="822647"/>
            </a:xfrm>
            <a:prstGeom prst="round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6">
                <a:hueOff val="0"/>
                <a:satOff val="0"/>
                <a:lumOff val="0"/>
                <a:alphaOff val="0"/>
              </a:schemeClr>
            </a:fillRef>
            <a:effectRef idx="0">
              <a:schemeClr val="accent6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56" name="Rounded Rectangle 14"/>
            <p:cNvSpPr/>
            <p:nvPr/>
          </p:nvSpPr>
          <p:spPr>
            <a:xfrm>
              <a:off x="40158" y="1768964"/>
              <a:ext cx="2114244" cy="742331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68580" tIns="34290" rIns="68580" bIns="34290" spcCol="1270" anchor="ctr"/>
            <a:lstStyle/>
            <a:p>
              <a:pPr algn="ctr" defTabSz="8001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sz="1700" dirty="0"/>
                <a:t>Make predictions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  <p:bldP spid="36" grpId="0" animBg="1"/>
      <p:bldP spid="3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Discussion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47663" y="1562100"/>
            <a:ext cx="7310437" cy="3494088"/>
          </a:xfrm>
        </p:spPr>
        <p:txBody>
          <a:bodyPr/>
          <a:lstStyle/>
          <a:p>
            <a:pPr marL="609600" indent="-609600">
              <a:lnSpc>
                <a:spcPct val="90000"/>
              </a:lnSpc>
              <a:buFontTx/>
              <a:buNone/>
            </a:pPr>
            <a:r>
              <a:rPr lang="en-US" sz="2400" smtClean="0"/>
              <a:t>	</a:t>
            </a:r>
          </a:p>
          <a:p>
            <a:pPr marL="609600" indent="-609600">
              <a:lnSpc>
                <a:spcPct val="90000"/>
              </a:lnSpc>
              <a:buFontTx/>
              <a:buNone/>
            </a:pPr>
            <a:endParaRPr lang="en-US" sz="2400" smtClean="0"/>
          </a:p>
          <a:p>
            <a:pPr marL="609600" indent="-609600">
              <a:lnSpc>
                <a:spcPct val="90000"/>
              </a:lnSpc>
              <a:buFontTx/>
              <a:buNone/>
            </a:pPr>
            <a:endParaRPr lang="en-US" sz="2400" smtClean="0"/>
          </a:p>
          <a:p>
            <a:pPr marL="609600" indent="-609600">
              <a:lnSpc>
                <a:spcPct val="90000"/>
              </a:lnSpc>
              <a:buFontTx/>
              <a:buNone/>
            </a:pPr>
            <a:endParaRPr lang="en-US" sz="2400" smtClean="0"/>
          </a:p>
          <a:p>
            <a:pPr marL="609600" indent="-609600">
              <a:lnSpc>
                <a:spcPct val="90000"/>
              </a:lnSpc>
              <a:buFontTx/>
              <a:buNone/>
            </a:pPr>
            <a:endParaRPr lang="en-US" sz="2400" smtClean="0"/>
          </a:p>
          <a:p>
            <a:pPr marL="990600" lvl="1" indent="-533400">
              <a:lnSpc>
                <a:spcPct val="90000"/>
              </a:lnSpc>
              <a:buFontTx/>
              <a:buAutoNum type="alphaLcParenR"/>
            </a:pPr>
            <a:r>
              <a:rPr lang="en-US" sz="2000" smtClean="0"/>
              <a:t>Move GB towards Set-up X.</a:t>
            </a:r>
          </a:p>
          <a:p>
            <a:pPr marL="990600" lvl="1" indent="-533400">
              <a:lnSpc>
                <a:spcPct val="90000"/>
              </a:lnSpc>
              <a:buFontTx/>
              <a:buAutoNum type="alphaLcParenR"/>
            </a:pPr>
            <a:r>
              <a:rPr lang="en-US" sz="2000" smtClean="0"/>
              <a:t>Move GB away from Set-up X.</a:t>
            </a:r>
          </a:p>
          <a:p>
            <a:pPr marL="990600" lvl="1" indent="-533400">
              <a:lnSpc>
                <a:spcPct val="90000"/>
              </a:lnSpc>
              <a:buFontTx/>
              <a:buAutoNum type="alphaLcParenR"/>
            </a:pPr>
            <a:r>
              <a:rPr lang="en-US" sz="2000" smtClean="0"/>
              <a:t>Replace GB with BG and move BG towards </a:t>
            </a:r>
          </a:p>
          <a:p>
            <a:pPr marL="990600" lvl="1" indent="-533400">
              <a:lnSpc>
                <a:spcPct val="90000"/>
              </a:lnSpc>
              <a:buFontTx/>
              <a:buNone/>
            </a:pPr>
            <a:r>
              <a:rPr lang="en-US" sz="2000" smtClean="0"/>
              <a:t>	Set-up X.</a:t>
            </a:r>
          </a:p>
          <a:p>
            <a:pPr marL="990600" lvl="1" indent="-533400">
              <a:lnSpc>
                <a:spcPct val="90000"/>
              </a:lnSpc>
              <a:buFontTx/>
              <a:buNone/>
            </a:pPr>
            <a:r>
              <a:rPr lang="en-US" sz="2000" smtClean="0"/>
              <a:t>d) 	Replace GB with BG and move BG away from </a:t>
            </a:r>
          </a:p>
          <a:p>
            <a:pPr marL="990600" lvl="1" indent="-533400">
              <a:lnSpc>
                <a:spcPct val="90000"/>
              </a:lnSpc>
              <a:buFontTx/>
              <a:buNone/>
            </a:pPr>
            <a:r>
              <a:rPr lang="en-US" sz="2000" smtClean="0"/>
              <a:t>	Set-up X.</a:t>
            </a:r>
          </a:p>
          <a:p>
            <a:pPr marL="990600" lvl="1" indent="-533400">
              <a:lnSpc>
                <a:spcPct val="90000"/>
              </a:lnSpc>
              <a:buFontTx/>
              <a:buNone/>
            </a:pPr>
            <a:r>
              <a:rPr lang="en-US" sz="2000" smtClean="0"/>
              <a:t>e)	Move GB and Set-up X in the same direction with the same speed.</a:t>
            </a:r>
          </a:p>
          <a:p>
            <a:pPr marL="990600" lvl="1" indent="-533400">
              <a:lnSpc>
                <a:spcPct val="90000"/>
              </a:lnSpc>
              <a:buFontTx/>
              <a:buNone/>
            </a:pPr>
            <a:r>
              <a:rPr lang="en-US" sz="2000" smtClean="0"/>
              <a:t>f)	Move Set-up X away from GB without moving GB.</a:t>
            </a:r>
          </a:p>
          <a:p>
            <a:pPr marL="609600" indent="-609600">
              <a:lnSpc>
                <a:spcPct val="90000"/>
              </a:lnSpc>
              <a:buFontTx/>
              <a:buNone/>
            </a:pPr>
            <a:endParaRPr lang="en-US" sz="2400" smtClean="0"/>
          </a:p>
        </p:txBody>
      </p:sp>
      <p:grpSp>
        <p:nvGrpSpPr>
          <p:cNvPr id="13316" name="Group 16"/>
          <p:cNvGrpSpPr>
            <a:grpSpLocks/>
          </p:cNvGrpSpPr>
          <p:nvPr/>
        </p:nvGrpSpPr>
        <p:grpSpPr bwMode="auto">
          <a:xfrm>
            <a:off x="4964113" y="1744663"/>
            <a:ext cx="1474787" cy="460375"/>
            <a:chOff x="1764348" y="2626458"/>
            <a:chExt cx="1474152" cy="459642"/>
          </a:xfrm>
        </p:grpSpPr>
        <p:pic>
          <p:nvPicPr>
            <p:cNvPr id="13326" name="Picture 7"/>
            <p:cNvPicPr>
              <a:picLocks noChangeAspect="1" noChangeArrowheads="1"/>
            </p:cNvPicPr>
            <p:nvPr/>
          </p:nvPicPr>
          <p:blipFill>
            <a:blip r:embed="rId3" cstate="print"/>
            <a:srcRect l="-2560" t="25500" r="75928" b="53102"/>
            <a:stretch>
              <a:fillRect/>
            </a:stretch>
          </p:blipFill>
          <p:spPr bwMode="auto">
            <a:xfrm>
              <a:off x="1764348" y="2626458"/>
              <a:ext cx="1474152" cy="4596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3327" name="Text Box 10"/>
            <p:cNvSpPr txBox="1">
              <a:spLocks noChangeArrowheads="1"/>
            </p:cNvSpPr>
            <p:nvPr/>
          </p:nvSpPr>
          <p:spPr bwMode="auto">
            <a:xfrm>
              <a:off x="2263775" y="2667000"/>
              <a:ext cx="708025" cy="2832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en-US" altLang="zh-CN" sz="1400" b="1">
                  <a:solidFill>
                    <a:srgbClr val="FFFFFF"/>
                  </a:solidFill>
                  <a:ea typeface="SimSun" pitchFamily="2" charset="-122"/>
                </a:rPr>
                <a:t>GB</a:t>
              </a:r>
              <a:endParaRPr lang="en-US" sz="1400"/>
            </a:p>
          </p:txBody>
        </p:sp>
      </p:grpSp>
      <p:sp>
        <p:nvSpPr>
          <p:cNvPr id="32779" name="AutoShape 11"/>
          <p:cNvSpPr>
            <a:spLocks noChangeArrowheads="1"/>
          </p:cNvSpPr>
          <p:nvPr/>
        </p:nvSpPr>
        <p:spPr bwMode="auto">
          <a:xfrm>
            <a:off x="835025" y="3924300"/>
            <a:ext cx="346075" cy="306388"/>
          </a:xfrm>
          <a:prstGeom prst="smileyFace">
            <a:avLst>
              <a:gd name="adj" fmla="val 4653"/>
            </a:avLst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2780" name="AutoShape 12"/>
          <p:cNvSpPr>
            <a:spLocks noChangeArrowheads="1"/>
          </p:cNvSpPr>
          <p:nvPr/>
        </p:nvSpPr>
        <p:spPr bwMode="auto">
          <a:xfrm>
            <a:off x="835025" y="4267200"/>
            <a:ext cx="346075" cy="306388"/>
          </a:xfrm>
          <a:prstGeom prst="smileyFace">
            <a:avLst>
              <a:gd name="adj" fmla="val 4653"/>
            </a:avLst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2781" name="AutoShape 13"/>
          <p:cNvSpPr>
            <a:spLocks noChangeArrowheads="1"/>
          </p:cNvSpPr>
          <p:nvPr/>
        </p:nvSpPr>
        <p:spPr bwMode="auto">
          <a:xfrm>
            <a:off x="835025" y="6172200"/>
            <a:ext cx="346075" cy="307975"/>
          </a:xfrm>
          <a:prstGeom prst="smileyFace">
            <a:avLst>
              <a:gd name="adj" fmla="val 4653"/>
            </a:avLst>
          </a:prstGeom>
          <a:solidFill>
            <a:srgbClr val="FF99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3320" name="Group 14"/>
          <p:cNvGrpSpPr>
            <a:grpSpLocks/>
          </p:cNvGrpSpPr>
          <p:nvPr/>
        </p:nvGrpSpPr>
        <p:grpSpPr bwMode="auto">
          <a:xfrm>
            <a:off x="6477000" y="1595438"/>
            <a:ext cx="1447800" cy="3509962"/>
            <a:chOff x="6400800" y="2286000"/>
            <a:chExt cx="1447800" cy="3510181"/>
          </a:xfrm>
        </p:grpSpPr>
        <p:sp>
          <p:nvSpPr>
            <p:cNvPr id="13323" name="Text Box 6"/>
            <p:cNvSpPr txBox="1">
              <a:spLocks noChangeArrowheads="1"/>
            </p:cNvSpPr>
            <p:nvPr/>
          </p:nvSpPr>
          <p:spPr bwMode="auto">
            <a:xfrm>
              <a:off x="6715760" y="5372100"/>
              <a:ext cx="1132840" cy="4240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r>
                <a:rPr lang="en-US" altLang="zh-CN" sz="1400" b="1">
                  <a:ea typeface="SimSun" pitchFamily="2" charset="-122"/>
                </a:rPr>
                <a:t>Set-up X</a:t>
              </a:r>
              <a:endParaRPr lang="en-US" sz="1400"/>
            </a:p>
          </p:txBody>
        </p:sp>
        <p:sp>
          <p:nvSpPr>
            <p:cNvPr id="13324" name="Rectangle 8"/>
            <p:cNvSpPr>
              <a:spLocks noChangeArrowheads="1"/>
            </p:cNvSpPr>
            <p:nvPr/>
          </p:nvSpPr>
          <p:spPr bwMode="auto">
            <a:xfrm>
              <a:off x="6400800" y="2286000"/>
              <a:ext cx="1447800" cy="3086100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prstDash val="dash"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pic>
          <p:nvPicPr>
            <p:cNvPr id="13325" name="Picture 14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6553200" y="2400300"/>
              <a:ext cx="1162050" cy="28510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3321" name="Text Box 9"/>
          <p:cNvSpPr txBox="1">
            <a:spLocks noChangeArrowheads="1"/>
          </p:cNvSpPr>
          <p:nvPr/>
        </p:nvSpPr>
        <p:spPr bwMode="auto">
          <a:xfrm>
            <a:off x="7026275" y="1790700"/>
            <a:ext cx="555625" cy="266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n-US" altLang="zh-CN" sz="1400" b="1">
                <a:solidFill>
                  <a:srgbClr val="FFFFFF"/>
                </a:solidFill>
                <a:ea typeface="SimSun" pitchFamily="2" charset="-122"/>
              </a:rPr>
              <a:t>S</a:t>
            </a:r>
            <a:endParaRPr lang="en-US" sz="1400"/>
          </a:p>
        </p:txBody>
      </p:sp>
      <p:sp>
        <p:nvSpPr>
          <p:cNvPr id="13322" name="Rectangle 15"/>
          <p:cNvSpPr>
            <a:spLocks noChangeArrowheads="1"/>
          </p:cNvSpPr>
          <p:nvPr/>
        </p:nvSpPr>
        <p:spPr bwMode="auto">
          <a:xfrm>
            <a:off x="419100" y="1638300"/>
            <a:ext cx="4533900" cy="1477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609600" indent="-609600">
              <a:lnSpc>
                <a:spcPct val="90000"/>
              </a:lnSpc>
            </a:pPr>
            <a:r>
              <a:rPr lang="en-US" sz="2000"/>
              <a:t>Given the set-up on the right, what </a:t>
            </a:r>
          </a:p>
          <a:p>
            <a:pPr marL="609600" indent="-609600">
              <a:lnSpc>
                <a:spcPct val="90000"/>
              </a:lnSpc>
            </a:pPr>
            <a:r>
              <a:rPr lang="en-US" sz="2000"/>
              <a:t>could be done to cause the right side </a:t>
            </a:r>
          </a:p>
          <a:p>
            <a:pPr marL="609600" indent="-609600">
              <a:lnSpc>
                <a:spcPct val="90000"/>
              </a:lnSpc>
            </a:pPr>
            <a:r>
              <a:rPr lang="en-US" sz="2000"/>
              <a:t>of the Detector to light up? </a:t>
            </a:r>
          </a:p>
          <a:p>
            <a:pPr marL="609600" indent="-609600">
              <a:lnSpc>
                <a:spcPct val="90000"/>
              </a:lnSpc>
            </a:pPr>
            <a:r>
              <a:rPr lang="en-US" sz="2000"/>
              <a:t>(You may select more than one </a:t>
            </a:r>
          </a:p>
          <a:p>
            <a:pPr marL="609600" indent="-609600">
              <a:lnSpc>
                <a:spcPct val="90000"/>
              </a:lnSpc>
            </a:pPr>
            <a:r>
              <a:rPr lang="en-US" sz="2000"/>
              <a:t>answer)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27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27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27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27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27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27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9" grpId="0" animBg="1"/>
      <p:bldP spid="32780" grpId="0" animBg="1"/>
      <p:bldP spid="32781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xfrm>
            <a:off x="228600" y="274638"/>
            <a:ext cx="8724900" cy="1143000"/>
          </a:xfrm>
        </p:spPr>
        <p:txBody>
          <a:bodyPr/>
          <a:lstStyle/>
          <a:p>
            <a:pPr algn="ctr"/>
            <a:r>
              <a:rPr lang="en-US" dirty="0" smtClean="0"/>
              <a:t>Steps taken to understand phenomena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1866900" y="1752600"/>
          <a:ext cx="56388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Program1.exe</a:t>
            </a:r>
          </a:p>
        </p:txBody>
      </p:sp>
      <p:sp>
        <p:nvSpPr>
          <p:cNvPr id="33795" name="TextBox 2"/>
          <p:cNvSpPr txBox="1">
            <a:spLocks noChangeArrowheads="1"/>
          </p:cNvSpPr>
          <p:nvPr/>
        </p:nvSpPr>
        <p:spPr bwMode="auto">
          <a:xfrm>
            <a:off x="487363" y="1316038"/>
            <a:ext cx="868045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/>
            <a:r>
              <a:rPr lang="en-US" sz="2400" u="sng" dirty="0"/>
              <a:t>Observations</a:t>
            </a:r>
          </a:p>
          <a:p>
            <a:pPr marL="342900" indent="-342900">
              <a:buFontTx/>
              <a:buChar char="•"/>
            </a:pPr>
            <a:r>
              <a:rPr lang="en-SG" sz="2400" dirty="0"/>
              <a:t>The yellow box does not have any arrow when there is no object or when NGB is present.</a:t>
            </a:r>
          </a:p>
        </p:txBody>
      </p:sp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3" cstate="print"/>
          <a:srcRect t="62885"/>
          <a:stretch>
            <a:fillRect/>
          </a:stretch>
        </p:blipFill>
        <p:spPr bwMode="auto">
          <a:xfrm>
            <a:off x="3725863" y="4686300"/>
            <a:ext cx="176847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9" name="Picture 20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476875" y="4705350"/>
            <a:ext cx="504825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0" name="Picture 2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200775" y="4695825"/>
            <a:ext cx="504825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1" name="Picture 2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152775" y="4686300"/>
            <a:ext cx="504825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2" name="Picture 2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438400" y="4681538"/>
            <a:ext cx="504825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3" name="Picture 26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476875" y="4076700"/>
            <a:ext cx="504825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4" name="Picture 2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486400" y="5314950"/>
            <a:ext cx="495300" cy="51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5" name="Picture 2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914900" y="5829300"/>
            <a:ext cx="50482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6" name="Picture 2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4343400" y="5829300"/>
            <a:ext cx="495300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7" name="Picture 30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3733800" y="5829300"/>
            <a:ext cx="50482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8" name="Picture 31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3152775" y="5295900"/>
            <a:ext cx="50482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9" name="Picture 32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3152775" y="4029075"/>
            <a:ext cx="50482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60" name="Picture 33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3724275" y="3467100"/>
            <a:ext cx="50482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61" name="Picture 34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4319588" y="3467100"/>
            <a:ext cx="504825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62" name="Picture 35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4905375" y="3495675"/>
            <a:ext cx="50482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457200" y="2476500"/>
            <a:ext cx="83439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Tx/>
              <a:buChar char="•"/>
            </a:pPr>
            <a:r>
              <a:rPr lang="en-SG" sz="2400"/>
              <a:t>When object GB is present, the yellow box shows an arrow. The direction of this arrow depends on the position of the yellow box.</a:t>
            </a:r>
            <a:endParaRPr lang="en-US" sz="2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Program1.exe</a:t>
            </a:r>
          </a:p>
        </p:txBody>
      </p:sp>
      <p:sp>
        <p:nvSpPr>
          <p:cNvPr id="26627" name="TextBox 2"/>
          <p:cNvSpPr txBox="1">
            <a:spLocks noChangeArrowheads="1"/>
          </p:cNvSpPr>
          <p:nvPr/>
        </p:nvSpPr>
        <p:spPr bwMode="auto">
          <a:xfrm>
            <a:off x="423863" y="1557338"/>
            <a:ext cx="8334375" cy="4894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/>
            <a:r>
              <a:rPr lang="en-GB" sz="2400" u="sng" dirty="0" smtClean="0"/>
              <a:t>Conclusions</a:t>
            </a:r>
            <a:endParaRPr lang="en-SG" sz="2400" u="sng" dirty="0"/>
          </a:p>
          <a:p>
            <a:pPr marL="342900" indent="-342900"/>
            <a:endParaRPr lang="en-SG" sz="2400" u="sng" dirty="0"/>
          </a:p>
          <a:p>
            <a:pPr marL="342900" indent="-342900">
              <a:buFontTx/>
              <a:buChar char="•"/>
            </a:pPr>
            <a:r>
              <a:rPr lang="en-SG" sz="2400" dirty="0"/>
              <a:t>The effect on the yellow box when NGB is present is the same as when there is no object. </a:t>
            </a:r>
          </a:p>
          <a:p>
            <a:pPr marL="342900" indent="-342900">
              <a:buFontTx/>
              <a:buChar char="•"/>
            </a:pPr>
            <a:r>
              <a:rPr lang="en-SG" sz="2400" dirty="0"/>
              <a:t>The arrow in the yellow box responds to GB. This could be due to a special property that GB possesses but NGB lacks.</a:t>
            </a:r>
          </a:p>
          <a:p>
            <a:pPr marL="342900" indent="-342900">
              <a:buFontTx/>
              <a:buChar char="•"/>
            </a:pPr>
            <a:endParaRPr lang="en-SG" sz="2400" dirty="0"/>
          </a:p>
          <a:p>
            <a:pPr marL="342900" indent="-342900"/>
            <a:r>
              <a:rPr lang="en-SG" sz="2400" u="sng" dirty="0"/>
              <a:t>Prediction</a:t>
            </a:r>
            <a:r>
              <a:rPr lang="en-SG" sz="2400" dirty="0"/>
              <a:t> </a:t>
            </a:r>
          </a:p>
          <a:p>
            <a:pPr marL="342900" indent="-342900"/>
            <a:endParaRPr lang="en-SG" sz="2400" dirty="0"/>
          </a:p>
          <a:p>
            <a:pPr marL="342900" indent="-342900">
              <a:buFontTx/>
              <a:buChar char="•"/>
            </a:pPr>
            <a:r>
              <a:rPr lang="en-SG" sz="2400" dirty="0"/>
              <a:t>When BG is present, the arrow in the yellow box should point in the opposite direction to the scenario when GB is present.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Program2.exe</a:t>
            </a:r>
            <a:endParaRPr lang="en-SG" smtClean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93825"/>
            <a:ext cx="8229600" cy="484188"/>
          </a:xfrm>
        </p:spPr>
        <p:txBody>
          <a:bodyPr/>
          <a:lstStyle/>
          <a:p>
            <a:pPr>
              <a:buFontTx/>
              <a:buNone/>
            </a:pPr>
            <a:r>
              <a:rPr lang="en-US" sz="2400" u="sng" dirty="0" smtClean="0"/>
              <a:t>Observations</a:t>
            </a:r>
            <a:endParaRPr lang="en-SG" sz="2400" u="sng" dirty="0" smtClean="0"/>
          </a:p>
        </p:txBody>
      </p:sp>
      <p:sp>
        <p:nvSpPr>
          <p:cNvPr id="30770" name="TextBox 2"/>
          <p:cNvSpPr txBox="1">
            <a:spLocks noChangeArrowheads="1"/>
          </p:cNvSpPr>
          <p:nvPr/>
        </p:nvSpPr>
        <p:spPr bwMode="auto">
          <a:xfrm>
            <a:off x="153988" y="5676900"/>
            <a:ext cx="4456112" cy="83026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Tx/>
              <a:buChar char="•"/>
            </a:pPr>
            <a:r>
              <a:rPr lang="en-SG" sz="1600"/>
              <a:t>The right side of the Detector will light up.</a:t>
            </a:r>
          </a:p>
          <a:p>
            <a:pPr marL="342900" indent="-342900">
              <a:buFontTx/>
              <a:buChar char="•"/>
            </a:pPr>
            <a:r>
              <a:rPr lang="en-SG" sz="1600"/>
              <a:t>The arrow in the yellow box around S responds as if it is around GB. </a:t>
            </a:r>
          </a:p>
        </p:txBody>
      </p:sp>
      <p:sp>
        <p:nvSpPr>
          <p:cNvPr id="8212" name="Rectangle 31"/>
          <p:cNvSpPr>
            <a:spLocks noChangeArrowheads="1"/>
          </p:cNvSpPr>
          <p:nvPr/>
        </p:nvSpPr>
        <p:spPr bwMode="auto">
          <a:xfrm>
            <a:off x="4533900" y="5676900"/>
            <a:ext cx="45720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Tx/>
              <a:buChar char="•"/>
            </a:pPr>
            <a:r>
              <a:rPr lang="en-SG" sz="1600"/>
              <a:t>The left side of the Detector will light up.</a:t>
            </a:r>
          </a:p>
          <a:p>
            <a:pPr marL="342900" indent="-342900">
              <a:buFontTx/>
              <a:buChar char="•"/>
            </a:pPr>
            <a:r>
              <a:rPr lang="en-SG" sz="1600"/>
              <a:t>The arrow in the yellow box around S responds as if it is around BG. </a:t>
            </a:r>
          </a:p>
        </p:txBody>
      </p:sp>
      <p:sp>
        <p:nvSpPr>
          <p:cNvPr id="8213" name="Rectangle 32"/>
          <p:cNvSpPr>
            <a:spLocks noChangeArrowheads="1"/>
          </p:cNvSpPr>
          <p:nvPr/>
        </p:nvSpPr>
        <p:spPr bwMode="auto">
          <a:xfrm>
            <a:off x="381000" y="1866900"/>
            <a:ext cx="75819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/>
            <a:r>
              <a:rPr lang="en-SG" sz="1600" dirty="0"/>
              <a:t>1. When no object is selected : No </a:t>
            </a:r>
            <a:r>
              <a:rPr lang="en-SG" sz="1600" dirty="0" smtClean="0"/>
              <a:t>Effect on yellow box and Detector</a:t>
            </a:r>
            <a:endParaRPr lang="en-SG" sz="1600" dirty="0"/>
          </a:p>
        </p:txBody>
      </p:sp>
      <p:grpSp>
        <p:nvGrpSpPr>
          <p:cNvPr id="2" name="Group 81"/>
          <p:cNvGrpSpPr>
            <a:grpSpLocks/>
          </p:cNvGrpSpPr>
          <p:nvPr/>
        </p:nvGrpSpPr>
        <p:grpSpPr bwMode="auto">
          <a:xfrm>
            <a:off x="633413" y="2514600"/>
            <a:ext cx="2743200" cy="3086100"/>
            <a:chOff x="633186" y="2286000"/>
            <a:chExt cx="2743200" cy="3086100"/>
          </a:xfrm>
        </p:grpSpPr>
        <p:pic>
          <p:nvPicPr>
            <p:cNvPr id="8219" name="Picture 34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485900" y="2877207"/>
              <a:ext cx="1028700" cy="249489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pSp>
          <p:nvGrpSpPr>
            <p:cNvPr id="8220" name="Group 48"/>
            <p:cNvGrpSpPr>
              <a:grpSpLocks/>
            </p:cNvGrpSpPr>
            <p:nvPr/>
          </p:nvGrpSpPr>
          <p:grpSpPr bwMode="auto">
            <a:xfrm>
              <a:off x="633186" y="2286000"/>
              <a:ext cx="2743200" cy="1485900"/>
              <a:chOff x="-114300" y="1628775"/>
              <a:chExt cx="4267200" cy="2867025"/>
            </a:xfrm>
          </p:grpSpPr>
          <p:pic>
            <p:nvPicPr>
              <p:cNvPr id="8221" name="Picture 20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2924175" y="2866572"/>
                <a:ext cx="504825" cy="48577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8222" name="Picture 21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3648075" y="2857500"/>
                <a:ext cx="504825" cy="48577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8223" name="Picture 22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600075" y="2847975"/>
                <a:ext cx="504825" cy="48577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8224" name="Picture 23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-114300" y="2842986"/>
                <a:ext cx="504825" cy="48577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8225" name="Picture 26"/>
              <p:cNvPicPr>
                <a:picLocks noChangeAspect="1" noChangeArrowheads="1"/>
              </p:cNvPicPr>
              <p:nvPr/>
            </p:nvPicPr>
            <p:blipFill>
              <a:blip r:embed="rId5" cstate="print"/>
              <a:srcRect/>
              <a:stretch>
                <a:fillRect/>
              </a:stretch>
            </p:blipFill>
            <p:spPr bwMode="auto">
              <a:xfrm>
                <a:off x="2924175" y="2238375"/>
                <a:ext cx="504825" cy="4953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8226" name="Picture 27"/>
              <p:cNvPicPr>
                <a:picLocks noChangeAspect="1" noChangeArrowheads="1"/>
              </p:cNvPicPr>
              <p:nvPr/>
            </p:nvPicPr>
            <p:blipFill>
              <a:blip r:embed="rId6" cstate="print"/>
              <a:srcRect/>
              <a:stretch>
                <a:fillRect/>
              </a:stretch>
            </p:blipFill>
            <p:spPr bwMode="auto">
              <a:xfrm>
                <a:off x="2933700" y="3476625"/>
                <a:ext cx="495300" cy="5143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8227" name="Picture 28"/>
              <p:cNvPicPr>
                <a:picLocks noChangeAspect="1" noChangeArrowheads="1"/>
              </p:cNvPicPr>
              <p:nvPr/>
            </p:nvPicPr>
            <p:blipFill>
              <a:blip r:embed="rId7" cstate="print"/>
              <a:srcRect/>
              <a:stretch>
                <a:fillRect/>
              </a:stretch>
            </p:blipFill>
            <p:spPr bwMode="auto">
              <a:xfrm>
                <a:off x="2362200" y="3990975"/>
                <a:ext cx="504825" cy="5048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8228" name="Picture 29"/>
              <p:cNvPicPr>
                <a:picLocks noChangeAspect="1" noChangeArrowheads="1"/>
              </p:cNvPicPr>
              <p:nvPr/>
            </p:nvPicPr>
            <p:blipFill>
              <a:blip r:embed="rId8" cstate="print"/>
              <a:srcRect/>
              <a:stretch>
                <a:fillRect/>
              </a:stretch>
            </p:blipFill>
            <p:spPr bwMode="auto">
              <a:xfrm>
                <a:off x="1790700" y="3990975"/>
                <a:ext cx="495300" cy="5048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8229" name="Picture 30"/>
              <p:cNvPicPr>
                <a:picLocks noChangeAspect="1" noChangeArrowheads="1"/>
              </p:cNvPicPr>
              <p:nvPr/>
            </p:nvPicPr>
            <p:blipFill>
              <a:blip r:embed="rId9" cstate="print"/>
              <a:srcRect/>
              <a:stretch>
                <a:fillRect/>
              </a:stretch>
            </p:blipFill>
            <p:spPr bwMode="auto">
              <a:xfrm>
                <a:off x="1181100" y="3990975"/>
                <a:ext cx="504825" cy="5048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8230" name="Picture 31"/>
              <p:cNvPicPr>
                <a:picLocks noChangeAspect="1" noChangeArrowheads="1"/>
              </p:cNvPicPr>
              <p:nvPr/>
            </p:nvPicPr>
            <p:blipFill>
              <a:blip r:embed="rId10" cstate="print"/>
              <a:srcRect/>
              <a:stretch>
                <a:fillRect/>
              </a:stretch>
            </p:blipFill>
            <p:spPr bwMode="auto">
              <a:xfrm>
                <a:off x="600075" y="3457575"/>
                <a:ext cx="504825" cy="5048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8231" name="Picture 32"/>
              <p:cNvPicPr>
                <a:picLocks noChangeAspect="1" noChangeArrowheads="1"/>
              </p:cNvPicPr>
              <p:nvPr/>
            </p:nvPicPr>
            <p:blipFill>
              <a:blip r:embed="rId11" cstate="print"/>
              <a:srcRect/>
              <a:stretch>
                <a:fillRect/>
              </a:stretch>
            </p:blipFill>
            <p:spPr bwMode="auto">
              <a:xfrm>
                <a:off x="600075" y="2190750"/>
                <a:ext cx="504825" cy="5048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8232" name="Picture 33"/>
              <p:cNvPicPr>
                <a:picLocks noChangeAspect="1" noChangeArrowheads="1"/>
              </p:cNvPicPr>
              <p:nvPr/>
            </p:nvPicPr>
            <p:blipFill>
              <a:blip r:embed="rId12" cstate="print"/>
              <a:srcRect/>
              <a:stretch>
                <a:fillRect/>
              </a:stretch>
            </p:blipFill>
            <p:spPr bwMode="auto">
              <a:xfrm>
                <a:off x="1171575" y="1628775"/>
                <a:ext cx="504825" cy="5048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8233" name="Picture 34"/>
              <p:cNvPicPr>
                <a:picLocks noChangeAspect="1" noChangeArrowheads="1"/>
              </p:cNvPicPr>
              <p:nvPr/>
            </p:nvPicPr>
            <p:blipFill>
              <a:blip r:embed="rId13" cstate="print"/>
              <a:srcRect/>
              <a:stretch>
                <a:fillRect/>
              </a:stretch>
            </p:blipFill>
            <p:spPr bwMode="auto">
              <a:xfrm>
                <a:off x="1766888" y="1628775"/>
                <a:ext cx="504825" cy="4953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8234" name="Picture 35"/>
              <p:cNvPicPr>
                <a:picLocks noChangeAspect="1" noChangeArrowheads="1"/>
              </p:cNvPicPr>
              <p:nvPr/>
            </p:nvPicPr>
            <p:blipFill>
              <a:blip r:embed="rId14" cstate="print"/>
              <a:srcRect/>
              <a:stretch>
                <a:fillRect/>
              </a:stretch>
            </p:blipFill>
            <p:spPr bwMode="auto">
              <a:xfrm>
                <a:off x="2352675" y="1657350"/>
                <a:ext cx="504825" cy="5048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</p:grpSp>
      <p:grpSp>
        <p:nvGrpSpPr>
          <p:cNvPr id="6" name="Group 82"/>
          <p:cNvGrpSpPr>
            <a:grpSpLocks/>
          </p:cNvGrpSpPr>
          <p:nvPr/>
        </p:nvGrpSpPr>
        <p:grpSpPr bwMode="auto">
          <a:xfrm>
            <a:off x="5029200" y="2616200"/>
            <a:ext cx="2743200" cy="3022600"/>
            <a:chOff x="5372100" y="2247901"/>
            <a:chExt cx="2743200" cy="3022515"/>
          </a:xfrm>
        </p:grpSpPr>
        <p:pic>
          <p:nvPicPr>
            <p:cNvPr id="8203" name="Picture 35"/>
            <p:cNvPicPr>
              <a:picLocks noChangeAspect="1" noChangeArrowheads="1"/>
            </p:cNvPicPr>
            <p:nvPr/>
          </p:nvPicPr>
          <p:blipFill>
            <a:blip r:embed="rId15" cstate="print"/>
            <a:srcRect/>
            <a:stretch>
              <a:fillRect/>
            </a:stretch>
          </p:blipFill>
          <p:spPr bwMode="auto">
            <a:xfrm>
              <a:off x="6248400" y="2828472"/>
              <a:ext cx="990600" cy="24419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pSp>
          <p:nvGrpSpPr>
            <p:cNvPr id="8204" name="Group 65"/>
            <p:cNvGrpSpPr>
              <a:grpSpLocks/>
            </p:cNvGrpSpPr>
            <p:nvPr/>
          </p:nvGrpSpPr>
          <p:grpSpPr bwMode="auto">
            <a:xfrm rot="10800000">
              <a:off x="5372100" y="2247901"/>
              <a:ext cx="2743200" cy="1485900"/>
              <a:chOff x="-114300" y="1628775"/>
              <a:chExt cx="4267200" cy="2867025"/>
            </a:xfrm>
          </p:grpSpPr>
          <p:pic>
            <p:nvPicPr>
              <p:cNvPr id="8205" name="Picture 20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2924175" y="2866572"/>
                <a:ext cx="504825" cy="48577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8206" name="Picture 21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3648075" y="2857500"/>
                <a:ext cx="504825" cy="48577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8207" name="Picture 22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600075" y="2847975"/>
                <a:ext cx="504825" cy="48577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8208" name="Picture 23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-114300" y="2842986"/>
                <a:ext cx="504825" cy="48577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8209" name="Picture 26"/>
              <p:cNvPicPr>
                <a:picLocks noChangeAspect="1" noChangeArrowheads="1"/>
              </p:cNvPicPr>
              <p:nvPr/>
            </p:nvPicPr>
            <p:blipFill>
              <a:blip r:embed="rId5" cstate="print"/>
              <a:srcRect/>
              <a:stretch>
                <a:fillRect/>
              </a:stretch>
            </p:blipFill>
            <p:spPr bwMode="auto">
              <a:xfrm>
                <a:off x="2924175" y="2238375"/>
                <a:ext cx="504825" cy="4953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8210" name="Picture 27"/>
              <p:cNvPicPr>
                <a:picLocks noChangeAspect="1" noChangeArrowheads="1"/>
              </p:cNvPicPr>
              <p:nvPr/>
            </p:nvPicPr>
            <p:blipFill>
              <a:blip r:embed="rId6" cstate="print"/>
              <a:srcRect/>
              <a:stretch>
                <a:fillRect/>
              </a:stretch>
            </p:blipFill>
            <p:spPr bwMode="auto">
              <a:xfrm>
                <a:off x="2933700" y="3476625"/>
                <a:ext cx="495300" cy="5143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8211" name="Picture 28"/>
              <p:cNvPicPr>
                <a:picLocks noChangeAspect="1" noChangeArrowheads="1"/>
              </p:cNvPicPr>
              <p:nvPr/>
            </p:nvPicPr>
            <p:blipFill>
              <a:blip r:embed="rId7" cstate="print"/>
              <a:srcRect/>
              <a:stretch>
                <a:fillRect/>
              </a:stretch>
            </p:blipFill>
            <p:spPr bwMode="auto">
              <a:xfrm>
                <a:off x="2362200" y="3990975"/>
                <a:ext cx="504825" cy="5048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3" name="Picture 29"/>
              <p:cNvPicPr>
                <a:picLocks noChangeAspect="1" noChangeArrowheads="1"/>
              </p:cNvPicPr>
              <p:nvPr/>
            </p:nvPicPr>
            <p:blipFill>
              <a:blip r:embed="rId8" cstate="print"/>
              <a:srcRect/>
              <a:stretch>
                <a:fillRect/>
              </a:stretch>
            </p:blipFill>
            <p:spPr bwMode="auto">
              <a:xfrm>
                <a:off x="1790700" y="3990975"/>
                <a:ext cx="495300" cy="5048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4" name="Picture 30"/>
              <p:cNvPicPr>
                <a:picLocks noChangeAspect="1" noChangeArrowheads="1"/>
              </p:cNvPicPr>
              <p:nvPr/>
            </p:nvPicPr>
            <p:blipFill>
              <a:blip r:embed="rId9" cstate="print"/>
              <a:srcRect/>
              <a:stretch>
                <a:fillRect/>
              </a:stretch>
            </p:blipFill>
            <p:spPr bwMode="auto">
              <a:xfrm>
                <a:off x="1181100" y="3990975"/>
                <a:ext cx="504825" cy="5048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8214" name="Picture 31"/>
              <p:cNvPicPr>
                <a:picLocks noChangeAspect="1" noChangeArrowheads="1"/>
              </p:cNvPicPr>
              <p:nvPr/>
            </p:nvPicPr>
            <p:blipFill>
              <a:blip r:embed="rId10" cstate="print"/>
              <a:srcRect/>
              <a:stretch>
                <a:fillRect/>
              </a:stretch>
            </p:blipFill>
            <p:spPr bwMode="auto">
              <a:xfrm>
                <a:off x="600075" y="3457575"/>
                <a:ext cx="504825" cy="5048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8215" name="Picture 32"/>
              <p:cNvPicPr>
                <a:picLocks noChangeAspect="1" noChangeArrowheads="1"/>
              </p:cNvPicPr>
              <p:nvPr/>
            </p:nvPicPr>
            <p:blipFill>
              <a:blip r:embed="rId11" cstate="print"/>
              <a:srcRect/>
              <a:stretch>
                <a:fillRect/>
              </a:stretch>
            </p:blipFill>
            <p:spPr bwMode="auto">
              <a:xfrm>
                <a:off x="600075" y="2190750"/>
                <a:ext cx="504825" cy="5048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8216" name="Picture 33"/>
              <p:cNvPicPr>
                <a:picLocks noChangeAspect="1" noChangeArrowheads="1"/>
              </p:cNvPicPr>
              <p:nvPr/>
            </p:nvPicPr>
            <p:blipFill>
              <a:blip r:embed="rId12" cstate="print"/>
              <a:srcRect/>
              <a:stretch>
                <a:fillRect/>
              </a:stretch>
            </p:blipFill>
            <p:spPr bwMode="auto">
              <a:xfrm>
                <a:off x="1171575" y="1628775"/>
                <a:ext cx="504825" cy="5048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8217" name="Picture 34"/>
              <p:cNvPicPr>
                <a:picLocks noChangeAspect="1" noChangeArrowheads="1"/>
              </p:cNvPicPr>
              <p:nvPr/>
            </p:nvPicPr>
            <p:blipFill>
              <a:blip r:embed="rId13" cstate="print"/>
              <a:srcRect/>
              <a:stretch>
                <a:fillRect/>
              </a:stretch>
            </p:blipFill>
            <p:spPr bwMode="auto">
              <a:xfrm>
                <a:off x="1766888" y="1628775"/>
                <a:ext cx="504825" cy="4953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8218" name="Picture 35"/>
              <p:cNvPicPr>
                <a:picLocks noChangeAspect="1" noChangeArrowheads="1"/>
              </p:cNvPicPr>
              <p:nvPr/>
            </p:nvPicPr>
            <p:blipFill>
              <a:blip r:embed="rId14" cstate="print"/>
              <a:srcRect/>
              <a:stretch>
                <a:fillRect/>
              </a:stretch>
            </p:blipFill>
            <p:spPr bwMode="auto">
              <a:xfrm>
                <a:off x="2352675" y="1657350"/>
                <a:ext cx="504825" cy="5048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</p:grpSp>
      <p:sp>
        <p:nvSpPr>
          <p:cNvPr id="81" name="Rectangle 80"/>
          <p:cNvSpPr>
            <a:spLocks noChangeArrowheads="1"/>
          </p:cNvSpPr>
          <p:nvPr/>
        </p:nvSpPr>
        <p:spPr bwMode="auto">
          <a:xfrm>
            <a:off x="419100" y="2209800"/>
            <a:ext cx="242093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/>
            <a:r>
              <a:rPr lang="en-SG" sz="1600"/>
              <a:t>2. When AU is selected :</a:t>
            </a:r>
          </a:p>
        </p:txBody>
      </p:sp>
      <p:sp>
        <p:nvSpPr>
          <p:cNvPr id="84" name="Rectangle 83"/>
          <p:cNvSpPr>
            <a:spLocks noChangeArrowheads="1"/>
          </p:cNvSpPr>
          <p:nvPr/>
        </p:nvSpPr>
        <p:spPr bwMode="auto">
          <a:xfrm>
            <a:off x="4779963" y="2220913"/>
            <a:ext cx="2420937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/>
            <a:r>
              <a:rPr lang="en-SG" sz="1600"/>
              <a:t>3. When AD is selected 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70" grpId="0" animBg="1"/>
      <p:bldP spid="8212" grpId="0"/>
      <p:bldP spid="8213" grpId="0"/>
      <p:bldP spid="81" grpId="0"/>
      <p:bldP spid="8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Program2.exe</a:t>
            </a:r>
          </a:p>
        </p:txBody>
      </p:sp>
      <p:sp>
        <p:nvSpPr>
          <p:cNvPr id="28675" name="TextBox 2"/>
          <p:cNvSpPr txBox="1">
            <a:spLocks noChangeArrowheads="1"/>
          </p:cNvSpPr>
          <p:nvPr/>
        </p:nvSpPr>
        <p:spPr bwMode="auto">
          <a:xfrm>
            <a:off x="347663" y="1371600"/>
            <a:ext cx="8448675" cy="526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u="sng" dirty="0" smtClean="0"/>
              <a:t>Conclusions</a:t>
            </a:r>
          </a:p>
          <a:p>
            <a:endParaRPr lang="en-US" u="sng" dirty="0"/>
          </a:p>
          <a:p>
            <a:r>
              <a:rPr lang="en-SG" sz="2400" dirty="0"/>
              <a:t>When AU is present:</a:t>
            </a:r>
          </a:p>
          <a:p>
            <a:pPr marL="511175" lvl="1" indent="-285750">
              <a:buFont typeface="Arial" charset="0"/>
              <a:buChar char="•"/>
            </a:pPr>
            <a:r>
              <a:rPr lang="en-SG" sz="2400" dirty="0"/>
              <a:t>A flow is detected.</a:t>
            </a:r>
          </a:p>
          <a:p>
            <a:pPr marL="511175" lvl="1" indent="-285750">
              <a:buFont typeface="Arial" charset="0"/>
              <a:buChar char="•"/>
            </a:pPr>
            <a:r>
              <a:rPr lang="en-SG" sz="2400" dirty="0"/>
              <a:t>The presence of this flow resulted in S having the same effect on the yellow box as GB.</a:t>
            </a:r>
          </a:p>
          <a:p>
            <a:endParaRPr lang="en-SG" sz="2400" b="1" dirty="0"/>
          </a:p>
          <a:p>
            <a:r>
              <a:rPr lang="en-SG" sz="2400" dirty="0"/>
              <a:t>When AD is present:</a:t>
            </a:r>
          </a:p>
          <a:p>
            <a:pPr marL="511175" lvl="1" indent="-285750">
              <a:buFont typeface="Arial" charset="0"/>
              <a:buChar char="•"/>
            </a:pPr>
            <a:r>
              <a:rPr lang="en-SG" sz="2400" dirty="0"/>
              <a:t>A flow in the opposite direction is detected. </a:t>
            </a:r>
          </a:p>
          <a:p>
            <a:pPr marL="511175" lvl="1" indent="-285750">
              <a:buFont typeface="Arial" charset="0"/>
              <a:buChar char="•"/>
            </a:pPr>
            <a:r>
              <a:rPr lang="en-SG" sz="2400" dirty="0"/>
              <a:t>The presence of this flow resulted in S having the same effect on the yellow box as BG.</a:t>
            </a:r>
          </a:p>
          <a:p>
            <a:endParaRPr lang="en-SG" sz="2400" dirty="0"/>
          </a:p>
          <a:p>
            <a:r>
              <a:rPr lang="en-SG" sz="2400" dirty="0"/>
              <a:t>When AU or AD is present with S, the effect is similar to that observed </a:t>
            </a:r>
            <a:r>
              <a:rPr lang="en-SG" sz="2400" dirty="0" smtClean="0"/>
              <a:t>in </a:t>
            </a:r>
            <a:r>
              <a:rPr lang="en-SG" sz="2400" i="1" dirty="0" smtClean="0"/>
              <a:t>Program1.exe</a:t>
            </a:r>
            <a:r>
              <a:rPr lang="en-SG" sz="2400" dirty="0"/>
              <a:t>.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Program3.exe</a:t>
            </a:r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385763" y="1343025"/>
            <a:ext cx="8334375" cy="1477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/>
            <a:r>
              <a:rPr lang="en-US" u="sng"/>
              <a:t>Observations</a:t>
            </a:r>
          </a:p>
          <a:p>
            <a:pPr marL="342900" indent="-342900"/>
            <a:r>
              <a:rPr lang="en-SG"/>
              <a:t>Effects on the Detector : </a:t>
            </a:r>
          </a:p>
          <a:p>
            <a:pPr marL="342900" indent="-342900">
              <a:buFontTx/>
              <a:buChar char="•"/>
            </a:pPr>
            <a:r>
              <a:rPr lang="en-SG"/>
              <a:t>No change when NGB, GB and BG are stationary.</a:t>
            </a:r>
          </a:p>
          <a:p>
            <a:pPr marL="342900" indent="-342900">
              <a:buFontTx/>
              <a:buChar char="•"/>
            </a:pPr>
            <a:r>
              <a:rPr lang="en-SG"/>
              <a:t>A greater intensity (darker red) is observed when the speed of GB or BG is increased. </a:t>
            </a:r>
          </a:p>
        </p:txBody>
      </p:sp>
      <p:graphicFrame>
        <p:nvGraphicFramePr>
          <p:cNvPr id="8238" name="Group 46"/>
          <p:cNvGraphicFramePr>
            <a:graphicFrameLocks noGrp="1"/>
          </p:cNvGraphicFramePr>
          <p:nvPr/>
        </p:nvGraphicFramePr>
        <p:xfrm>
          <a:off x="846138" y="2859088"/>
          <a:ext cx="7988300" cy="2703576"/>
        </p:xfrm>
        <a:graphic>
          <a:graphicData uri="http://schemas.openxmlformats.org/drawingml/2006/table">
            <a:tbl>
              <a:tblPr/>
              <a:tblGrid>
                <a:gridCol w="1460500"/>
                <a:gridCol w="3686175"/>
                <a:gridCol w="2841625"/>
              </a:tblGrid>
              <a:tr h="1682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SG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Moving object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SG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Direction of movement</a:t>
                      </a:r>
                      <a:endParaRPr kumimoji="0" lang="en-SG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SG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Side of Detector that lights up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82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SG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NGB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SG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</a:t>
                      </a:r>
                      <a:r>
                        <a:rPr kumimoji="0" lang="en-SG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  <a:sym typeface="Wingdings" pitchFamily="2" charset="2"/>
                        </a:rPr>
                        <a:t>B; CD</a:t>
                      </a:r>
                      <a:endParaRPr kumimoji="0" lang="en-SG" sz="1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SG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</a:t>
                      </a:r>
                      <a:r>
                        <a:rPr kumimoji="0" lang="en-SG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  <a:sym typeface="Wingdings" pitchFamily="2" charset="2"/>
                        </a:rPr>
                        <a:t>B; CD</a:t>
                      </a:r>
                      <a:endParaRPr kumimoji="0" lang="en-SG" sz="1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SG" sz="1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82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SG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GB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SG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</a:t>
                      </a:r>
                      <a:r>
                        <a:rPr kumimoji="0" lang="en-SG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  <a:sym typeface="Wingdings" pitchFamily="2" charset="2"/>
                        </a:rPr>
                        <a:t>B; CD</a:t>
                      </a:r>
                      <a:endParaRPr kumimoji="0" lang="en-SG" sz="1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SG" sz="1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82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SG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GB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SG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</a:t>
                      </a:r>
                      <a:r>
                        <a:rPr kumimoji="0" lang="en-SG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  <a:sym typeface="Wingdings" pitchFamily="2" charset="2"/>
                        </a:rPr>
                        <a:t>B; CD</a:t>
                      </a:r>
                      <a:endParaRPr kumimoji="0" lang="en-SG" sz="1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SG" sz="1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82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SG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BG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SG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</a:t>
                      </a:r>
                      <a:r>
                        <a:rPr kumimoji="0" lang="en-SG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  <a:sym typeface="Wingdings" pitchFamily="2" charset="2"/>
                        </a:rPr>
                        <a:t>B; CD</a:t>
                      </a:r>
                      <a:endParaRPr kumimoji="0" lang="en-SG" sz="1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SG" sz="1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82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SG" sz="1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BG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SG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</a:t>
                      </a:r>
                      <a:r>
                        <a:rPr kumimoji="0" lang="en-SG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  <a:sym typeface="Wingdings" pitchFamily="2" charset="2"/>
                        </a:rPr>
                        <a:t>B; CD</a:t>
                      </a:r>
                      <a:endParaRPr kumimoji="0" lang="en-SG" sz="1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SG" sz="17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" name="TextBox 2"/>
          <p:cNvSpPr txBox="1">
            <a:spLocks noChangeArrowheads="1"/>
          </p:cNvSpPr>
          <p:nvPr/>
        </p:nvSpPr>
        <p:spPr bwMode="auto">
          <a:xfrm>
            <a:off x="404813" y="5645150"/>
            <a:ext cx="8739187" cy="1200329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u="sng" dirty="0" smtClean="0"/>
              <a:t>Conclusions</a:t>
            </a:r>
          </a:p>
          <a:p>
            <a:pPr marL="342900" indent="-342900">
              <a:buFontTx/>
              <a:buChar char="•"/>
            </a:pPr>
            <a:r>
              <a:rPr lang="en-SG" dirty="0" smtClean="0"/>
              <a:t>Moving </a:t>
            </a:r>
            <a:r>
              <a:rPr lang="en-SG" dirty="0"/>
              <a:t>GB or BG creates a flow through S similar to having AU or AD present.</a:t>
            </a:r>
          </a:p>
          <a:p>
            <a:pPr marL="342900" indent="-342900">
              <a:buFontTx/>
              <a:buChar char="•"/>
            </a:pPr>
            <a:r>
              <a:rPr lang="en-SG" dirty="0"/>
              <a:t>S behaves like GB or BG when that happens. </a:t>
            </a:r>
          </a:p>
          <a:p>
            <a:pPr marL="342900" indent="-342900">
              <a:buFontTx/>
              <a:buChar char="•"/>
            </a:pPr>
            <a:endParaRPr lang="en-US" dirty="0"/>
          </a:p>
        </p:txBody>
      </p:sp>
      <p:pic>
        <p:nvPicPr>
          <p:cNvPr id="9251" name="Picture 3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62800" y="4600575"/>
            <a:ext cx="419100" cy="20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52" name="Picture 3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62800" y="4943475"/>
            <a:ext cx="419100" cy="20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53" name="Picture 3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162800" y="3686175"/>
            <a:ext cx="419100" cy="20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54" name="Picture 37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162800" y="4257675"/>
            <a:ext cx="419100" cy="20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4" name="Group 38"/>
          <p:cNvGrpSpPr>
            <a:grpSpLocks/>
          </p:cNvGrpSpPr>
          <p:nvPr/>
        </p:nvGrpSpPr>
        <p:grpSpPr bwMode="auto">
          <a:xfrm>
            <a:off x="7162800" y="5295900"/>
            <a:ext cx="390525" cy="168275"/>
            <a:chOff x="9375" y="4236"/>
            <a:chExt cx="615" cy="263"/>
          </a:xfrm>
        </p:grpSpPr>
        <p:sp>
          <p:nvSpPr>
            <p:cNvPr id="9256" name="Rectangle 39"/>
            <p:cNvSpPr>
              <a:spLocks noChangeArrowheads="1"/>
            </p:cNvSpPr>
            <p:nvPr/>
          </p:nvSpPr>
          <p:spPr bwMode="auto">
            <a:xfrm>
              <a:off x="9375" y="4236"/>
              <a:ext cx="300" cy="263"/>
            </a:xfrm>
            <a:prstGeom prst="rect">
              <a:avLst/>
            </a:prstGeom>
            <a:solidFill>
              <a:srgbClr val="FF0000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57" name="Rectangle 40"/>
            <p:cNvSpPr>
              <a:spLocks noChangeArrowheads="1"/>
            </p:cNvSpPr>
            <p:nvPr/>
          </p:nvSpPr>
          <p:spPr bwMode="auto">
            <a:xfrm>
              <a:off x="9690" y="4236"/>
              <a:ext cx="300" cy="263"/>
            </a:xfrm>
            <a:prstGeom prst="rect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dirty="0" smtClean="0"/>
              <a:t>Another </a:t>
            </a:r>
            <a:r>
              <a:rPr lang="en-US" dirty="0" err="1" smtClean="0"/>
              <a:t>behaviour</a:t>
            </a:r>
            <a:r>
              <a:rPr lang="en-US" dirty="0" smtClean="0"/>
              <a:t> </a:t>
            </a:r>
            <a:r>
              <a:rPr lang="en-SG" dirty="0" smtClean="0"/>
              <a:t>of GB and BG</a:t>
            </a:r>
            <a:endParaRPr lang="en-GB" dirty="0"/>
          </a:p>
        </p:txBody>
      </p:sp>
      <p:sp>
        <p:nvSpPr>
          <p:cNvPr id="9220" name="TextBox 2"/>
          <p:cNvSpPr txBox="1">
            <a:spLocks noChangeArrowheads="1"/>
          </p:cNvSpPr>
          <p:nvPr/>
        </p:nvSpPr>
        <p:spPr bwMode="auto">
          <a:xfrm>
            <a:off x="423863" y="1638301"/>
            <a:ext cx="8602662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  <a:defRPr/>
            </a:pPr>
            <a:r>
              <a:rPr lang="en-SG" dirty="0"/>
              <a:t>  It is </a:t>
            </a:r>
            <a:r>
              <a:rPr lang="en-SG" dirty="0" smtClean="0"/>
              <a:t>given</a:t>
            </a:r>
            <a:r>
              <a:rPr lang="en-SG" dirty="0" smtClean="0"/>
              <a:t> </a:t>
            </a:r>
            <a:r>
              <a:rPr lang="en-SG" dirty="0"/>
              <a:t>that B-B ends and G-G ends repel each other while G-B ends and B-  </a:t>
            </a:r>
            <a:br>
              <a:rPr lang="en-SG" dirty="0"/>
            </a:br>
            <a:r>
              <a:rPr lang="en-SG" dirty="0"/>
              <a:t>   G ends attract each other.</a:t>
            </a:r>
            <a:r>
              <a:rPr lang="en-US" dirty="0"/>
              <a:t> </a:t>
            </a:r>
            <a:endParaRPr lang="en-US" dirty="0" smtClean="0"/>
          </a:p>
        </p:txBody>
      </p:sp>
      <p:sp>
        <p:nvSpPr>
          <p:cNvPr id="2" name="TextBox 2"/>
          <p:cNvSpPr txBox="1">
            <a:spLocks noChangeArrowheads="1"/>
          </p:cNvSpPr>
          <p:nvPr/>
        </p:nvSpPr>
        <p:spPr bwMode="auto">
          <a:xfrm>
            <a:off x="381000" y="3543300"/>
            <a:ext cx="83058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31775" indent="-231775">
              <a:buFontTx/>
              <a:buChar char="•"/>
            </a:pPr>
            <a:r>
              <a:rPr lang="en-SG" dirty="0" smtClean="0"/>
              <a:t>Hence, </a:t>
            </a:r>
            <a:r>
              <a:rPr lang="en-SG" dirty="0"/>
              <a:t>if S is made to behave like </a:t>
            </a:r>
            <a:r>
              <a:rPr lang="en-SG" dirty="0" smtClean="0"/>
              <a:t>GB, we can predict that it </a:t>
            </a:r>
            <a:r>
              <a:rPr lang="en-SG" dirty="0"/>
              <a:t>can attract </a:t>
            </a:r>
            <a:r>
              <a:rPr lang="en-SG" dirty="0" smtClean="0"/>
              <a:t>object </a:t>
            </a:r>
            <a:r>
              <a:rPr lang="en-SG" dirty="0"/>
              <a:t>GB </a:t>
            </a:r>
            <a:r>
              <a:rPr lang="en-SG" dirty="0" smtClean="0"/>
              <a:t>when </a:t>
            </a:r>
            <a:r>
              <a:rPr lang="en-SG" dirty="0"/>
              <a:t>placed near it.</a:t>
            </a:r>
          </a:p>
        </p:txBody>
      </p:sp>
      <p:pic>
        <p:nvPicPr>
          <p:cNvPr id="10262" name="Picture 1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991475" y="4191000"/>
            <a:ext cx="923925" cy="31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64" name="AutoShape 38"/>
          <p:cNvSpPr>
            <a:spLocks noChangeArrowheads="1"/>
          </p:cNvSpPr>
          <p:nvPr/>
        </p:nvSpPr>
        <p:spPr bwMode="auto">
          <a:xfrm>
            <a:off x="7607300" y="4271169"/>
            <a:ext cx="269875" cy="153987"/>
          </a:xfrm>
          <a:prstGeom prst="leftArrow">
            <a:avLst>
              <a:gd name="adj1" fmla="val 50000"/>
              <a:gd name="adj2" fmla="val 43815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65" name="AutoShape 39"/>
          <p:cNvSpPr>
            <a:spLocks noChangeArrowheads="1"/>
          </p:cNvSpPr>
          <p:nvPr/>
        </p:nvSpPr>
        <p:spPr bwMode="auto">
          <a:xfrm>
            <a:off x="6391275" y="4271169"/>
            <a:ext cx="269875" cy="153987"/>
          </a:xfrm>
          <a:prstGeom prst="rightArrow">
            <a:avLst>
              <a:gd name="adj1" fmla="val 50000"/>
              <a:gd name="adj2" fmla="val 43815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" name="TextBox 33"/>
          <p:cNvSpPr txBox="1">
            <a:spLocks noChangeArrowheads="1"/>
          </p:cNvSpPr>
          <p:nvPr/>
        </p:nvSpPr>
        <p:spPr bwMode="auto">
          <a:xfrm>
            <a:off x="5105400" y="3886200"/>
            <a:ext cx="11049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 </a:t>
            </a:r>
            <a:r>
              <a:rPr lang="en-US" b="1"/>
              <a:t>G        B</a:t>
            </a:r>
            <a:endParaRPr lang="en-US"/>
          </a:p>
        </p:txBody>
      </p:sp>
      <p:grpSp>
        <p:nvGrpSpPr>
          <p:cNvPr id="8" name="Group 52"/>
          <p:cNvGrpSpPr>
            <a:grpSpLocks/>
          </p:cNvGrpSpPr>
          <p:nvPr/>
        </p:nvGrpSpPr>
        <p:grpSpPr bwMode="auto">
          <a:xfrm>
            <a:off x="5143500" y="4160838"/>
            <a:ext cx="1028700" cy="2495550"/>
            <a:chOff x="5105400" y="3448707"/>
            <a:chExt cx="1028700" cy="2494893"/>
          </a:xfrm>
        </p:grpSpPr>
        <p:pic>
          <p:nvPicPr>
            <p:cNvPr id="7" name="Picture 34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5105400" y="3448707"/>
              <a:ext cx="1028700" cy="249489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266" name="TextBox 51"/>
            <p:cNvSpPr txBox="1">
              <a:spLocks noChangeArrowheads="1"/>
            </p:cNvSpPr>
            <p:nvPr/>
          </p:nvSpPr>
          <p:spPr bwMode="auto">
            <a:xfrm>
              <a:off x="5295900" y="3505200"/>
              <a:ext cx="571500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1400" b="1">
                  <a:solidFill>
                    <a:schemeClr val="bg1"/>
                  </a:solidFill>
                </a:rPr>
                <a:t>S</a:t>
              </a:r>
            </a:p>
          </p:txBody>
        </p:sp>
      </p:grpSp>
      <p:sp>
        <p:nvSpPr>
          <p:cNvPr id="35" name="Rectangle 34"/>
          <p:cNvSpPr>
            <a:spLocks noChangeArrowheads="1"/>
          </p:cNvSpPr>
          <p:nvPr/>
        </p:nvSpPr>
        <p:spPr bwMode="auto">
          <a:xfrm>
            <a:off x="6210300" y="4762500"/>
            <a:ext cx="22098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31775" indent="-231775"/>
            <a:r>
              <a:rPr lang="en-SG" dirty="0" smtClean="0"/>
              <a:t>GB </a:t>
            </a:r>
            <a:r>
              <a:rPr lang="en-SG" dirty="0"/>
              <a:t>is attracted to S</a:t>
            </a:r>
          </a:p>
        </p:txBody>
      </p:sp>
      <p:graphicFrame>
        <p:nvGraphicFramePr>
          <p:cNvPr id="46" name="Table 45"/>
          <p:cNvGraphicFramePr>
            <a:graphicFrameLocks noGrp="1"/>
          </p:cNvGraphicFramePr>
          <p:nvPr/>
        </p:nvGraphicFramePr>
        <p:xfrm>
          <a:off x="1752600" y="2324100"/>
          <a:ext cx="6096000" cy="1112520"/>
        </p:xfrm>
        <a:graphic>
          <a:graphicData uri="http://schemas.openxmlformats.org/drawingml/2006/table">
            <a:tbl>
              <a:tblPr firstRow="1" bandRow="1">
                <a:tableStyleId>{775DCB02-9BB8-47FD-8907-85C794F793BA}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u="sng" dirty="0" smtClean="0"/>
                        <a:t>Repulsion</a:t>
                      </a:r>
                      <a:endParaRPr lang="en-GB" b="1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u="sng" dirty="0" smtClean="0"/>
                        <a:t>Attraction</a:t>
                      </a:r>
                      <a:endParaRPr lang="en-GB" b="1" u="sng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pSp>
        <p:nvGrpSpPr>
          <p:cNvPr id="54" name="Group 53"/>
          <p:cNvGrpSpPr/>
          <p:nvPr/>
        </p:nvGrpSpPr>
        <p:grpSpPr>
          <a:xfrm>
            <a:off x="1866900" y="2743200"/>
            <a:ext cx="5724525" cy="686253"/>
            <a:chOff x="1866900" y="2743200"/>
            <a:chExt cx="5724525" cy="686253"/>
          </a:xfrm>
        </p:grpSpPr>
        <p:pic>
          <p:nvPicPr>
            <p:cNvPr id="39941" name="Picture 5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2276475" y="2743200"/>
              <a:ext cx="923925" cy="3143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9942" name="Picture 6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3352800" y="2743200"/>
              <a:ext cx="923925" cy="3143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9944" name="Picture 8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2276475" y="3115128"/>
              <a:ext cx="923925" cy="3143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9945" name="Picture 9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352800" y="3115128"/>
              <a:ext cx="923925" cy="3143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9946" name="Picture 10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5016500" y="2743200"/>
              <a:ext cx="923925" cy="3143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9947" name="Picture 11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6667500" y="2743200"/>
              <a:ext cx="923925" cy="3143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9949" name="Picture 13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5016500" y="3115128"/>
              <a:ext cx="923925" cy="3143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9950" name="Picture 14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6667500" y="3115128"/>
              <a:ext cx="923925" cy="3143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pSp>
          <p:nvGrpSpPr>
            <p:cNvPr id="5" name="Group 30"/>
            <p:cNvGrpSpPr>
              <a:grpSpLocks/>
            </p:cNvGrpSpPr>
            <p:nvPr/>
          </p:nvGrpSpPr>
          <p:grpSpPr bwMode="auto">
            <a:xfrm>
              <a:off x="5981700" y="2819400"/>
              <a:ext cx="654050" cy="153987"/>
              <a:chOff x="3678" y="2208"/>
              <a:chExt cx="412" cy="97"/>
            </a:xfrm>
          </p:grpSpPr>
          <p:sp>
            <p:nvSpPr>
              <p:cNvPr id="10269" name="AutoShape 28"/>
              <p:cNvSpPr>
                <a:spLocks noChangeArrowheads="1"/>
              </p:cNvSpPr>
              <p:nvPr/>
            </p:nvSpPr>
            <p:spPr bwMode="auto">
              <a:xfrm>
                <a:off x="3920" y="2208"/>
                <a:ext cx="170" cy="97"/>
              </a:xfrm>
              <a:prstGeom prst="leftArrow">
                <a:avLst>
                  <a:gd name="adj1" fmla="val 50000"/>
                  <a:gd name="adj2" fmla="val 43814"/>
                </a:avLst>
              </a:prstGeom>
              <a:solidFill>
                <a:srgbClr val="00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270" name="AutoShape 29"/>
              <p:cNvSpPr>
                <a:spLocks noChangeArrowheads="1"/>
              </p:cNvSpPr>
              <p:nvPr/>
            </p:nvSpPr>
            <p:spPr bwMode="auto">
              <a:xfrm>
                <a:off x="3678" y="2208"/>
                <a:ext cx="170" cy="97"/>
              </a:xfrm>
              <a:prstGeom prst="rightArrow">
                <a:avLst>
                  <a:gd name="adj1" fmla="val 50000"/>
                  <a:gd name="adj2" fmla="val 43814"/>
                </a:avLst>
              </a:prstGeom>
              <a:solidFill>
                <a:srgbClr val="00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6" name="Group 31"/>
            <p:cNvGrpSpPr>
              <a:grpSpLocks/>
            </p:cNvGrpSpPr>
            <p:nvPr/>
          </p:nvGrpSpPr>
          <p:grpSpPr bwMode="auto">
            <a:xfrm>
              <a:off x="5981700" y="3165475"/>
              <a:ext cx="654050" cy="153987"/>
              <a:chOff x="3678" y="2208"/>
              <a:chExt cx="412" cy="97"/>
            </a:xfrm>
          </p:grpSpPr>
          <p:sp>
            <p:nvSpPr>
              <p:cNvPr id="10267" name="AutoShape 32"/>
              <p:cNvSpPr>
                <a:spLocks noChangeArrowheads="1"/>
              </p:cNvSpPr>
              <p:nvPr/>
            </p:nvSpPr>
            <p:spPr bwMode="auto">
              <a:xfrm>
                <a:off x="3920" y="2208"/>
                <a:ext cx="170" cy="97"/>
              </a:xfrm>
              <a:prstGeom prst="leftArrow">
                <a:avLst>
                  <a:gd name="adj1" fmla="val 50000"/>
                  <a:gd name="adj2" fmla="val 43814"/>
                </a:avLst>
              </a:prstGeom>
              <a:solidFill>
                <a:srgbClr val="00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268" name="AutoShape 33"/>
              <p:cNvSpPr>
                <a:spLocks noChangeArrowheads="1"/>
              </p:cNvSpPr>
              <p:nvPr/>
            </p:nvSpPr>
            <p:spPr bwMode="auto">
              <a:xfrm>
                <a:off x="3678" y="2208"/>
                <a:ext cx="170" cy="97"/>
              </a:xfrm>
              <a:prstGeom prst="rightArrow">
                <a:avLst>
                  <a:gd name="adj1" fmla="val 50000"/>
                  <a:gd name="adj2" fmla="val 43814"/>
                </a:avLst>
              </a:prstGeom>
              <a:solidFill>
                <a:srgbClr val="00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49" name="AutoShape 39"/>
            <p:cNvSpPr>
              <a:spLocks noChangeArrowheads="1"/>
            </p:cNvSpPr>
            <p:nvPr/>
          </p:nvSpPr>
          <p:spPr bwMode="auto">
            <a:xfrm>
              <a:off x="4381500" y="2819400"/>
              <a:ext cx="269875" cy="153987"/>
            </a:xfrm>
            <a:prstGeom prst="rightArrow">
              <a:avLst>
                <a:gd name="adj1" fmla="val 50000"/>
                <a:gd name="adj2" fmla="val 43815"/>
              </a:avLst>
            </a:prstGeom>
            <a:solidFill>
              <a:srgbClr val="00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" name="AutoShape 39"/>
            <p:cNvSpPr>
              <a:spLocks noChangeArrowheads="1"/>
            </p:cNvSpPr>
            <p:nvPr/>
          </p:nvSpPr>
          <p:spPr bwMode="auto">
            <a:xfrm>
              <a:off x="4381500" y="3162300"/>
              <a:ext cx="269875" cy="153987"/>
            </a:xfrm>
            <a:prstGeom prst="rightArrow">
              <a:avLst>
                <a:gd name="adj1" fmla="val 50000"/>
                <a:gd name="adj2" fmla="val 43815"/>
              </a:avLst>
            </a:prstGeom>
            <a:solidFill>
              <a:srgbClr val="00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" name="AutoShape 38"/>
            <p:cNvSpPr>
              <a:spLocks noChangeArrowheads="1"/>
            </p:cNvSpPr>
            <p:nvPr/>
          </p:nvSpPr>
          <p:spPr bwMode="auto">
            <a:xfrm>
              <a:off x="1866900" y="2819400"/>
              <a:ext cx="269875" cy="153987"/>
            </a:xfrm>
            <a:prstGeom prst="leftArrow">
              <a:avLst>
                <a:gd name="adj1" fmla="val 50000"/>
                <a:gd name="adj2" fmla="val 43815"/>
              </a:avLst>
            </a:prstGeom>
            <a:solidFill>
              <a:srgbClr val="00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3" name="AutoShape 38"/>
            <p:cNvSpPr>
              <a:spLocks noChangeArrowheads="1"/>
            </p:cNvSpPr>
            <p:nvPr/>
          </p:nvSpPr>
          <p:spPr bwMode="auto">
            <a:xfrm>
              <a:off x="1866900" y="3200400"/>
              <a:ext cx="269875" cy="153987"/>
            </a:xfrm>
            <a:prstGeom prst="leftArrow">
              <a:avLst>
                <a:gd name="adj1" fmla="val 50000"/>
                <a:gd name="adj2" fmla="val 43815"/>
              </a:avLst>
            </a:prstGeom>
            <a:solidFill>
              <a:srgbClr val="00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538 -0.00277 L -0.08628 0.00047 " pathEditMode="relative" rAng="0" ptsTypes="AA">
                                      <p:cBhvr>
                                        <p:cTn id="38" dur="1000" fill="hold"/>
                                        <p:tgtEl>
                                          <p:spTgt spid="1026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6" y="2"/>
                                    </p:animMotion>
                                  </p:childTnLst>
                                </p:cTn>
                              </p:par>
                              <p:par>
                                <p:cTn id="39" presetID="35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851 -0.00208 L -0.08542 0.00069 " pathEditMode="relative" rAng="0" ptsTypes="AA">
                                      <p:cBhvr>
                                        <p:cTn id="40" dur="1000" fill="hold"/>
                                        <p:tgtEl>
                                          <p:spTgt spid="1026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9" y="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0264" grpId="0" animBg="1"/>
      <p:bldP spid="10264" grpId="1" animBg="1"/>
      <p:bldP spid="10265" grpId="0" animBg="1"/>
      <p:bldP spid="34" grpId="0"/>
      <p:bldP spid="3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SG" smtClean="0"/>
              <a:t>Making predictions</a:t>
            </a:r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269875" y="1700213"/>
            <a:ext cx="8602663" cy="915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31775" indent="-231775">
              <a:buFontTx/>
              <a:buChar char="•"/>
            </a:pPr>
            <a:r>
              <a:rPr lang="en-SG" dirty="0"/>
              <a:t>The effect of moving GB or BG (in Program3.exe) on the Detector can be increased or reduced by the movement of another object GB or BG.</a:t>
            </a:r>
          </a:p>
          <a:p>
            <a:pPr marL="231775" indent="-231775">
              <a:buFontTx/>
              <a:buChar char="•"/>
            </a:pPr>
            <a:r>
              <a:rPr lang="en-SG" dirty="0"/>
              <a:t>Two examples are given below:</a:t>
            </a:r>
            <a:endParaRPr lang="en-US" dirty="0"/>
          </a:p>
        </p:txBody>
      </p:sp>
      <p:sp>
        <p:nvSpPr>
          <p:cNvPr id="38923" name="Text Box 11"/>
          <p:cNvSpPr txBox="1">
            <a:spLocks noChangeArrowheads="1"/>
          </p:cNvSpPr>
          <p:nvPr/>
        </p:nvSpPr>
        <p:spPr bwMode="auto">
          <a:xfrm>
            <a:off x="762000" y="5524500"/>
            <a:ext cx="3186113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SG" dirty="0"/>
              <a:t>Effect increased </a:t>
            </a:r>
          </a:p>
          <a:p>
            <a:r>
              <a:rPr lang="en-SG" dirty="0"/>
              <a:t>(Detector intensity increased)</a:t>
            </a:r>
          </a:p>
        </p:txBody>
      </p:sp>
      <p:sp>
        <p:nvSpPr>
          <p:cNvPr id="38930" name="Text Box 18"/>
          <p:cNvSpPr txBox="1">
            <a:spLocks noChangeArrowheads="1"/>
          </p:cNvSpPr>
          <p:nvPr/>
        </p:nvSpPr>
        <p:spPr bwMode="auto">
          <a:xfrm>
            <a:off x="5219700" y="5564188"/>
            <a:ext cx="3262313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SG" dirty="0"/>
              <a:t>Effect decreased </a:t>
            </a:r>
          </a:p>
          <a:p>
            <a:r>
              <a:rPr lang="en-SG" dirty="0"/>
              <a:t>(Detector intensity decreased)</a:t>
            </a:r>
          </a:p>
        </p:txBody>
      </p:sp>
      <p:grpSp>
        <p:nvGrpSpPr>
          <p:cNvPr id="23" name="Group 22"/>
          <p:cNvGrpSpPr/>
          <p:nvPr/>
        </p:nvGrpSpPr>
        <p:grpSpPr>
          <a:xfrm>
            <a:off x="152400" y="2754313"/>
            <a:ext cx="4114801" cy="2617787"/>
            <a:chOff x="152400" y="2754313"/>
            <a:chExt cx="4114801" cy="2617787"/>
          </a:xfrm>
        </p:grpSpPr>
        <p:grpSp>
          <p:nvGrpSpPr>
            <p:cNvPr id="45" name="Group 44"/>
            <p:cNvGrpSpPr/>
            <p:nvPr/>
          </p:nvGrpSpPr>
          <p:grpSpPr>
            <a:xfrm>
              <a:off x="152400" y="2754313"/>
              <a:ext cx="4114801" cy="2617787"/>
              <a:chOff x="152400" y="2754313"/>
              <a:chExt cx="4114801" cy="2617787"/>
            </a:xfrm>
          </p:grpSpPr>
          <p:pic>
            <p:nvPicPr>
              <p:cNvPr id="11284" name="Picture 18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 b="56019"/>
              <a:stretch>
                <a:fillRect/>
              </a:stretch>
            </p:blipFill>
            <p:spPr bwMode="auto">
              <a:xfrm>
                <a:off x="152400" y="2754313"/>
                <a:ext cx="4076700" cy="21748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grpSp>
            <p:nvGrpSpPr>
              <p:cNvPr id="30" name="Group 29"/>
              <p:cNvGrpSpPr/>
              <p:nvPr/>
            </p:nvGrpSpPr>
            <p:grpSpPr>
              <a:xfrm>
                <a:off x="266700" y="3009900"/>
                <a:ext cx="4000501" cy="2362200"/>
                <a:chOff x="266700" y="3352800"/>
                <a:chExt cx="4000501" cy="2362200"/>
              </a:xfrm>
            </p:grpSpPr>
            <p:pic>
              <p:nvPicPr>
                <p:cNvPr id="11285" name="Picture 17"/>
                <p:cNvPicPr>
                  <a:picLocks noChangeAspect="1" noChangeArrowheads="1"/>
                </p:cNvPicPr>
                <p:nvPr/>
              </p:nvPicPr>
              <p:blipFill>
                <a:blip r:embed="rId4" cstate="print"/>
                <a:srcRect/>
                <a:stretch>
                  <a:fillRect/>
                </a:stretch>
              </p:blipFill>
              <p:spPr bwMode="auto">
                <a:xfrm>
                  <a:off x="1826167" y="3924856"/>
                  <a:ext cx="712594" cy="179014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pic>
              <p:nvPicPr>
                <p:cNvPr id="31745" name="Picture 1"/>
                <p:cNvPicPr>
                  <a:picLocks noChangeAspect="1" noChangeArrowheads="1"/>
                </p:cNvPicPr>
                <p:nvPr/>
              </p:nvPicPr>
              <p:blipFill>
                <a:blip r:embed="rId5" cstate="print"/>
                <a:srcRect l="1537" t="9865" r="71770" b="55496"/>
                <a:stretch>
                  <a:fillRect/>
                </a:stretch>
              </p:blipFill>
              <p:spPr bwMode="auto">
                <a:xfrm>
                  <a:off x="266700" y="3352800"/>
                  <a:ext cx="960438" cy="876300"/>
                </a:xfrm>
                <a:prstGeom prst="rect">
                  <a:avLst/>
                </a:prstGeom>
                <a:noFill/>
              </p:spPr>
            </p:pic>
            <p:cxnSp>
              <p:nvCxnSpPr>
                <p:cNvPr id="24" name="Straight Arrow Connector 23"/>
                <p:cNvCxnSpPr/>
                <p:nvPr/>
              </p:nvCxnSpPr>
              <p:spPr>
                <a:xfrm>
                  <a:off x="1295400" y="4038600"/>
                  <a:ext cx="342900" cy="1588"/>
                </a:xfrm>
                <a:prstGeom prst="straightConnector1">
                  <a:avLst/>
                </a:prstGeom>
                <a:ln>
                  <a:solidFill>
                    <a:schemeClr val="tx1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pic>
              <p:nvPicPr>
                <p:cNvPr id="31746" name="Picture 2"/>
                <p:cNvPicPr>
                  <a:picLocks noChangeAspect="1" noChangeArrowheads="1"/>
                </p:cNvPicPr>
                <p:nvPr/>
              </p:nvPicPr>
              <p:blipFill>
                <a:blip r:embed="rId5" cstate="print"/>
                <a:srcRect l="1537" t="9865" r="71770" b="55496"/>
                <a:stretch>
                  <a:fillRect/>
                </a:stretch>
              </p:blipFill>
              <p:spPr bwMode="auto">
                <a:xfrm>
                  <a:off x="3306763" y="3361872"/>
                  <a:ext cx="960438" cy="876300"/>
                </a:xfrm>
                <a:prstGeom prst="rect">
                  <a:avLst/>
                </a:prstGeom>
                <a:noFill/>
              </p:spPr>
            </p:pic>
            <p:cxnSp>
              <p:nvCxnSpPr>
                <p:cNvPr id="27" name="Straight Arrow Connector 26"/>
                <p:cNvCxnSpPr/>
                <p:nvPr/>
              </p:nvCxnSpPr>
              <p:spPr>
                <a:xfrm rot="10800000">
                  <a:off x="2743201" y="4047672"/>
                  <a:ext cx="342000" cy="1588"/>
                </a:xfrm>
                <a:prstGeom prst="straightConnector1">
                  <a:avLst/>
                </a:prstGeom>
                <a:ln>
                  <a:solidFill>
                    <a:schemeClr val="tx1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22" name="Rectangle 21"/>
            <p:cNvSpPr/>
            <p:nvPr/>
          </p:nvSpPr>
          <p:spPr>
            <a:xfrm>
              <a:off x="1930400" y="5099050"/>
              <a:ext cx="244800" cy="259200"/>
            </a:xfrm>
            <a:prstGeom prst="rect">
              <a:avLst/>
            </a:prstGeom>
            <a:solidFill>
              <a:srgbClr val="FF0000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26" name="Group 25"/>
          <p:cNvGrpSpPr/>
          <p:nvPr/>
        </p:nvGrpSpPr>
        <p:grpSpPr>
          <a:xfrm>
            <a:off x="4800600" y="2781300"/>
            <a:ext cx="4076700" cy="2617787"/>
            <a:chOff x="4800600" y="2781300"/>
            <a:chExt cx="4076700" cy="2617787"/>
          </a:xfrm>
        </p:grpSpPr>
        <p:grpSp>
          <p:nvGrpSpPr>
            <p:cNvPr id="44" name="Group 43"/>
            <p:cNvGrpSpPr/>
            <p:nvPr/>
          </p:nvGrpSpPr>
          <p:grpSpPr>
            <a:xfrm>
              <a:off x="4800600" y="2781300"/>
              <a:ext cx="4076700" cy="2617787"/>
              <a:chOff x="4800600" y="2781300"/>
              <a:chExt cx="4076700" cy="2617787"/>
            </a:xfrm>
          </p:grpSpPr>
          <p:pic>
            <p:nvPicPr>
              <p:cNvPr id="34" name="Picture 18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 b="56019"/>
              <a:stretch>
                <a:fillRect/>
              </a:stretch>
            </p:blipFill>
            <p:spPr bwMode="auto">
              <a:xfrm>
                <a:off x="4800600" y="2781300"/>
                <a:ext cx="4076700" cy="21748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36" name="Picture 17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6474367" y="3608943"/>
                <a:ext cx="712594" cy="179014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37" name="Picture 1"/>
              <p:cNvPicPr>
                <a:picLocks noChangeAspect="1" noChangeArrowheads="1"/>
              </p:cNvPicPr>
              <p:nvPr/>
            </p:nvPicPr>
            <p:blipFill>
              <a:blip r:embed="rId5" cstate="print"/>
              <a:srcRect l="1537" t="9865" r="71770" b="55496"/>
              <a:stretch>
                <a:fillRect/>
              </a:stretch>
            </p:blipFill>
            <p:spPr bwMode="auto">
              <a:xfrm>
                <a:off x="4914900" y="3036887"/>
                <a:ext cx="960438" cy="876300"/>
              </a:xfrm>
              <a:prstGeom prst="rect">
                <a:avLst/>
              </a:prstGeom>
              <a:noFill/>
            </p:spPr>
          </p:pic>
          <p:cxnSp>
            <p:nvCxnSpPr>
              <p:cNvPr id="38" name="Straight Arrow Connector 37"/>
              <p:cNvCxnSpPr/>
              <p:nvPr/>
            </p:nvCxnSpPr>
            <p:spPr>
              <a:xfrm>
                <a:off x="5943600" y="3722687"/>
                <a:ext cx="342900" cy="1588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pic>
            <p:nvPicPr>
              <p:cNvPr id="39" name="Picture 2"/>
              <p:cNvPicPr>
                <a:picLocks noChangeAspect="1" noChangeArrowheads="1"/>
              </p:cNvPicPr>
              <p:nvPr/>
            </p:nvPicPr>
            <p:blipFill>
              <a:blip r:embed="rId5" cstate="print"/>
              <a:srcRect l="1537" t="9865" r="71770" b="55496"/>
              <a:stretch>
                <a:fillRect/>
              </a:stretch>
            </p:blipFill>
            <p:spPr bwMode="auto">
              <a:xfrm>
                <a:off x="7315200" y="3048000"/>
                <a:ext cx="960438" cy="876300"/>
              </a:xfrm>
              <a:prstGeom prst="rect">
                <a:avLst/>
              </a:prstGeom>
              <a:noFill/>
            </p:spPr>
          </p:pic>
          <p:cxnSp>
            <p:nvCxnSpPr>
              <p:cNvPr id="42" name="Straight Arrow Connector 41"/>
              <p:cNvCxnSpPr/>
              <p:nvPr/>
            </p:nvCxnSpPr>
            <p:spPr>
              <a:xfrm flipV="1">
                <a:off x="8305800" y="3732212"/>
                <a:ext cx="342000" cy="1588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5" name="Rectangle 24"/>
            <p:cNvSpPr/>
            <p:nvPr/>
          </p:nvSpPr>
          <p:spPr>
            <a:xfrm>
              <a:off x="6578600" y="5125778"/>
              <a:ext cx="244800" cy="259200"/>
            </a:xfrm>
            <a:prstGeom prst="rect">
              <a:avLst/>
            </a:prstGeom>
            <a:solidFill>
              <a:srgbClr val="FF0000">
                <a:alpha val="31000"/>
              </a:srgbClr>
            </a:solidFill>
            <a:ln w="19050">
              <a:solidFill>
                <a:schemeClr val="tx1">
                  <a:alpha val="39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23" grpId="0"/>
      <p:bldP spid="38930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9189</TotalTime>
  <Words>666</Words>
  <Application>Microsoft Office PowerPoint</Application>
  <PresentationFormat>On-screen Show (4:3)</PresentationFormat>
  <Paragraphs>125</Paragraphs>
  <Slides>11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Default Design</vt:lpstr>
      <vt:lpstr>Slide 1</vt:lpstr>
      <vt:lpstr>Steps taken to understand phenomena</vt:lpstr>
      <vt:lpstr>Program1.exe</vt:lpstr>
      <vt:lpstr>Program1.exe</vt:lpstr>
      <vt:lpstr>Program2.exe</vt:lpstr>
      <vt:lpstr>Program2.exe</vt:lpstr>
      <vt:lpstr>Program3.exe</vt:lpstr>
      <vt:lpstr>Another behaviour of GB and BG</vt:lpstr>
      <vt:lpstr>Making predictions</vt:lpstr>
      <vt:lpstr>Learning points</vt:lpstr>
      <vt:lpstr>Discussion</vt:lpstr>
    </vt:vector>
  </TitlesOfParts>
  <Company>Republic Polytechnic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AY1011 A101 6P P02 Strange Actions</dc:title>
  <dc:creator>Republic Polytechnic</dc:creator>
  <cp:lastModifiedBy>renny_low</cp:lastModifiedBy>
  <cp:revision>719</cp:revision>
  <dcterms:created xsi:type="dcterms:W3CDTF">2004-10-25T09:34:46Z</dcterms:created>
  <dcterms:modified xsi:type="dcterms:W3CDTF">2010-04-23T03:13:14Z</dcterms:modified>
</cp:coreProperties>
</file>